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1" r:id="rId2"/>
    <p:sldMasterId id="2147483762" r:id="rId3"/>
    <p:sldMasterId id="2147483779" r:id="rId4"/>
  </p:sldMasterIdLst>
  <p:notesMasterIdLst>
    <p:notesMasterId r:id="rId53"/>
  </p:notesMasterIdLst>
  <p:sldIdLst>
    <p:sldId id="446" r:id="rId5"/>
    <p:sldId id="424" r:id="rId6"/>
    <p:sldId id="376" r:id="rId7"/>
    <p:sldId id="377" r:id="rId8"/>
    <p:sldId id="378" r:id="rId9"/>
    <p:sldId id="379" r:id="rId10"/>
    <p:sldId id="380" r:id="rId11"/>
    <p:sldId id="381" r:id="rId12"/>
    <p:sldId id="382" r:id="rId13"/>
    <p:sldId id="383" r:id="rId14"/>
    <p:sldId id="384" r:id="rId15"/>
    <p:sldId id="385" r:id="rId16"/>
    <p:sldId id="419" r:id="rId17"/>
    <p:sldId id="387" r:id="rId18"/>
    <p:sldId id="388" r:id="rId19"/>
    <p:sldId id="389" r:id="rId20"/>
    <p:sldId id="390" r:id="rId21"/>
    <p:sldId id="391" r:id="rId22"/>
    <p:sldId id="410" r:id="rId23"/>
    <p:sldId id="438" r:id="rId24"/>
    <p:sldId id="433" r:id="rId25"/>
    <p:sldId id="434" r:id="rId26"/>
    <p:sldId id="435" r:id="rId27"/>
    <p:sldId id="436" r:id="rId28"/>
    <p:sldId id="437" r:id="rId29"/>
    <p:sldId id="392" r:id="rId30"/>
    <p:sldId id="393" r:id="rId31"/>
    <p:sldId id="394" r:id="rId32"/>
    <p:sldId id="386" r:id="rId33"/>
    <p:sldId id="396" r:id="rId34"/>
    <p:sldId id="397" r:id="rId35"/>
    <p:sldId id="398" r:id="rId36"/>
    <p:sldId id="399" r:id="rId37"/>
    <p:sldId id="400" r:id="rId38"/>
    <p:sldId id="401" r:id="rId39"/>
    <p:sldId id="402" r:id="rId40"/>
    <p:sldId id="403" r:id="rId41"/>
    <p:sldId id="404" r:id="rId42"/>
    <p:sldId id="405" r:id="rId43"/>
    <p:sldId id="406" r:id="rId44"/>
    <p:sldId id="411" r:id="rId45"/>
    <p:sldId id="412" r:id="rId46"/>
    <p:sldId id="413" r:id="rId47"/>
    <p:sldId id="407" r:id="rId48"/>
    <p:sldId id="408" r:id="rId49"/>
    <p:sldId id="409" r:id="rId50"/>
    <p:sldId id="422" r:id="rId51"/>
    <p:sldId id="327" r:id="rId52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99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00" autoAdjust="0"/>
    <p:restoredTop sz="94660"/>
  </p:normalViewPr>
  <p:slideViewPr>
    <p:cSldViewPr>
      <p:cViewPr varScale="1">
        <p:scale>
          <a:sx n="110" d="100"/>
          <a:sy n="110" d="100"/>
        </p:scale>
        <p:origin x="180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3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307528-4C4F-4EAC-817F-5B8D4436AFD1}" type="datetimeFigureOut">
              <a:rPr lang="es-ES" smtClean="0"/>
              <a:pPr/>
              <a:t>25/11/2019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14A26A-353A-4DF7-90E0-CC199A3C64F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2298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DB116-19D4-4145-82AA-9D48A40BD985}" type="datetimeFigureOut">
              <a:rPr lang="es-ES" smtClean="0"/>
              <a:pPr/>
              <a:t>25/11/2019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2FA44-CBAA-458D-A383-CA6BB39587F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DB116-19D4-4145-82AA-9D48A40BD985}" type="datetimeFigureOut">
              <a:rPr lang="es-ES" smtClean="0"/>
              <a:pPr/>
              <a:t>25/11/2019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2FA44-CBAA-458D-A383-CA6BB39587F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DB116-19D4-4145-82AA-9D48A40BD985}" type="datetimeFigureOut">
              <a:rPr lang="es-ES" smtClean="0"/>
              <a:pPr/>
              <a:t>25/11/2019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2FA44-CBAA-458D-A383-CA6BB39587F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s-E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s-E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8B4E-0DAB-4E70-BD74-E26A9DF05EB2}" type="slidenum">
              <a:rPr lang="es-ES" altLang="es-ES" smtClean="0">
                <a:solidFill>
                  <a:srgbClr val="FFFFFF"/>
                </a:solidFill>
              </a:rPr>
              <a:pPr/>
              <a:t>‹Nº›</a:t>
            </a:fld>
            <a:endParaRPr lang="es-ES" alt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7137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s-E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s-E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C4B35-6A3A-4168-9F4A-20ADE4DC9123}" type="slidenum">
              <a:rPr lang="es-ES" altLang="es-ES" smtClean="0">
                <a:solidFill>
                  <a:srgbClr val="FFFFFF"/>
                </a:solidFill>
              </a:rPr>
              <a:pPr/>
              <a:t>‹Nº›</a:t>
            </a:fld>
            <a:endParaRPr lang="es-ES" alt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6238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s-E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s-E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BD977-242F-4A3A-95A6-D9855996B5DE}" type="slidenum">
              <a:rPr lang="es-ES" altLang="es-ES" smtClean="0">
                <a:solidFill>
                  <a:srgbClr val="FFFFFF"/>
                </a:solidFill>
              </a:rPr>
              <a:pPr/>
              <a:t>‹Nº›</a:t>
            </a:fld>
            <a:endParaRPr lang="es-ES" alt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593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s-E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s-E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FC6E-003E-4BDC-9A6B-88E978F34BCA}" type="slidenum">
              <a:rPr lang="es-ES" altLang="es-ES" smtClean="0">
                <a:solidFill>
                  <a:srgbClr val="FFFFFF"/>
                </a:solidFill>
              </a:rPr>
              <a:pPr/>
              <a:t>‹Nº›</a:t>
            </a:fld>
            <a:endParaRPr lang="es-ES" alt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1275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s-E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s-E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6CB50-5E25-4757-849F-D87583FB6021}" type="slidenum">
              <a:rPr lang="es-ES" altLang="es-ES" smtClean="0">
                <a:solidFill>
                  <a:srgbClr val="FFFFFF"/>
                </a:solidFill>
              </a:rPr>
              <a:pPr/>
              <a:t>‹Nº›</a:t>
            </a:fld>
            <a:endParaRPr lang="es-ES" alt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6241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s-E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s-E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31799-3C2B-4E5F-8940-B654882EA5B3}" type="slidenum">
              <a:rPr lang="es-ES" altLang="es-ES" smtClean="0">
                <a:solidFill>
                  <a:srgbClr val="FFFFFF"/>
                </a:solidFill>
              </a:rPr>
              <a:pPr/>
              <a:t>‹Nº›</a:t>
            </a:fld>
            <a:endParaRPr lang="es-ES" alt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582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s-E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s-E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1C20-E84B-4593-A007-34467ACE10A1}" type="slidenum">
              <a:rPr lang="es-ES" altLang="es-ES" smtClean="0">
                <a:solidFill>
                  <a:srgbClr val="FFFFFF"/>
                </a:solidFill>
              </a:rPr>
              <a:pPr/>
              <a:t>‹Nº›</a:t>
            </a:fld>
            <a:endParaRPr lang="es-ES" alt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7351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s-E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s-E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3189A-FCF0-454F-9D61-699D59849DFE}" type="slidenum">
              <a:rPr lang="es-ES" altLang="es-ES" smtClean="0">
                <a:solidFill>
                  <a:srgbClr val="FFFFFF"/>
                </a:solidFill>
              </a:rPr>
              <a:pPr/>
              <a:t>‹Nº›</a:t>
            </a:fld>
            <a:endParaRPr lang="es-ES" alt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849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DB116-19D4-4145-82AA-9D48A40BD985}" type="datetimeFigureOut">
              <a:rPr lang="es-ES" smtClean="0"/>
              <a:pPr/>
              <a:t>25/11/2019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2FA44-CBAA-458D-A383-CA6BB39587F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s-E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s-E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E884A-151D-477E-9CAB-2C9CA15DA9CB}" type="slidenum">
              <a:rPr lang="es-ES" altLang="es-ES" smtClean="0">
                <a:solidFill>
                  <a:srgbClr val="FFFFFF"/>
                </a:solidFill>
              </a:rPr>
              <a:pPr/>
              <a:t>‹Nº›</a:t>
            </a:fld>
            <a:endParaRPr lang="es-ES" alt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8901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s-ES" smtClean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s-ES" smtClean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C37E889-5037-41BF-A0D0-51EBCC39B7D7}" type="slidenum">
              <a:rPr lang="es-ES" altLang="es-E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 altLang="es-E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1645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s-ES" smtClean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s-ES" smtClean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C37E889-5037-41BF-A0D0-51EBCC39B7D7}" type="slidenum">
              <a:rPr lang="es-ES" altLang="es-E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 altLang="es-ES" smtClean="0">
              <a:solidFill>
                <a:srgbClr val="FFFF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461670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s-ES" smtClean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s-ES" smtClean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C37E889-5037-41BF-A0D0-51EBCC39B7D7}" type="slidenum">
              <a:rPr lang="es-ES" altLang="es-E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 altLang="es-E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2587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s-ES" smtClean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s-ES" smtClean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C37E889-5037-41BF-A0D0-51EBCC39B7D7}" type="slidenum">
              <a:rPr lang="es-ES" altLang="es-E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 altLang="es-ES" smtClean="0">
              <a:solidFill>
                <a:srgbClr val="FFFF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694956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s-ES" smtClean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s-ES" smtClean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C37E889-5037-41BF-A0D0-51EBCC39B7D7}" type="slidenum">
              <a:rPr lang="es-ES" altLang="es-E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 altLang="es-E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442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s-E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s-E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1DDC7-8648-4C0A-9EF3-FB636CBCAFA8}" type="slidenum">
              <a:rPr lang="es-ES" altLang="es-ES" smtClean="0">
                <a:solidFill>
                  <a:srgbClr val="FFFFFF"/>
                </a:solidFill>
              </a:rPr>
              <a:pPr/>
              <a:t>‹Nº›</a:t>
            </a:fld>
            <a:endParaRPr lang="es-ES" alt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5384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s-E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s-E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04D7D-B2EE-4002-9193-656D4B23BB04}" type="slidenum">
              <a:rPr lang="es-ES" altLang="es-ES" smtClean="0">
                <a:solidFill>
                  <a:srgbClr val="FFFFFF"/>
                </a:solidFill>
              </a:rPr>
              <a:pPr/>
              <a:t>‹Nº›</a:t>
            </a:fld>
            <a:endParaRPr lang="es-ES" alt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3877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2404534"/>
            <a:ext cx="5825202" cy="1646302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4050834"/>
            <a:ext cx="5825202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42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769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DB116-19D4-4145-82AA-9D48A40BD985}" type="datetimeFigureOut">
              <a:rPr lang="es-ES" smtClean="0"/>
              <a:pPr/>
              <a:t>25/11/2019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2FA44-CBAA-458D-A383-CA6BB39587F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700868"/>
            <a:ext cx="6447501" cy="1826581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8604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7973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2160589"/>
            <a:ext cx="3138026" cy="388077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2160590"/>
            <a:ext cx="3138026" cy="388077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9976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2160983"/>
            <a:ext cx="313921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737246"/>
            <a:ext cx="3139217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2160983"/>
            <a:ext cx="313921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737246"/>
            <a:ext cx="3139213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1760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8066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2738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98604"/>
            <a:ext cx="2890896" cy="1278466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514925"/>
            <a:ext cx="3385156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777069"/>
            <a:ext cx="2890896" cy="2584449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9224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800600"/>
            <a:ext cx="6447500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609600"/>
            <a:ext cx="6447501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5367338"/>
            <a:ext cx="6447500" cy="67402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8055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3403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0128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3632200"/>
            <a:ext cx="5418393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342900"/>
            <a:r>
              <a:rPr lang="en-US" sz="6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342900"/>
            <a:r>
              <a:rPr lang="en-US" sz="6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sz="1350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12025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931988"/>
            <a:ext cx="6447501" cy="2595460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697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DB116-19D4-4145-82AA-9D48A40BD985}" type="datetimeFigureOut">
              <a:rPr lang="es-ES" smtClean="0"/>
              <a:pPr/>
              <a:t>25/11/2019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2FA44-CBAA-458D-A383-CA6BB39587F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342900"/>
            <a:r>
              <a:rPr lang="en-US" sz="6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342900"/>
            <a:r>
              <a:rPr lang="en-US" sz="6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365364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09600"/>
            <a:ext cx="6441152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2499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4157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609600"/>
            <a:ext cx="978557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609600"/>
            <a:ext cx="5295113" cy="525145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1811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F9730E-4434-40B0-B3FB-90F75369B20C}" type="slidenum">
              <a:rPr lang="en-US" altLang="es-ES">
                <a:solidFill>
                  <a:srgbClr val="000000"/>
                </a:solidFill>
              </a:rPr>
              <a:pPr/>
              <a:t>‹Nº›</a:t>
            </a:fld>
            <a:endParaRPr lang="en-U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9106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FBBAF0-6A9B-4A53-B0C7-97B6DDC8CAF8}" type="slidenum">
              <a:rPr lang="en-US" altLang="es-ES">
                <a:solidFill>
                  <a:srgbClr val="000000"/>
                </a:solidFill>
              </a:rPr>
              <a:pPr/>
              <a:t>‹Nº›</a:t>
            </a:fld>
            <a:endParaRPr lang="en-U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4721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51DB1B-1735-4C3E-8846-F024A565D22E}" type="slidenum">
              <a:rPr lang="en-US" altLang="es-ES">
                <a:solidFill>
                  <a:srgbClr val="000000"/>
                </a:solidFill>
              </a:rPr>
              <a:pPr/>
              <a:t>‹Nº›</a:t>
            </a:fld>
            <a:endParaRPr lang="en-U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2777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307581-DC03-4F96-B879-41A932860666}" type="slidenum">
              <a:rPr lang="en-US" altLang="es-ES">
                <a:solidFill>
                  <a:srgbClr val="000000"/>
                </a:solidFill>
              </a:rPr>
              <a:pPr/>
              <a:t>‹Nº›</a:t>
            </a:fld>
            <a:endParaRPr lang="en-U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9190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EFEE27-2099-4D90-A6C1-8D2A46F9EBDB}" type="slidenum">
              <a:rPr lang="en-US" altLang="es-ES">
                <a:solidFill>
                  <a:srgbClr val="000000"/>
                </a:solidFill>
              </a:rPr>
              <a:pPr/>
              <a:t>‹Nº›</a:t>
            </a:fld>
            <a:endParaRPr lang="en-U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9530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C6DA31-FFDE-4553-80A0-1CF6DD92A970}" type="slidenum">
              <a:rPr lang="en-US" altLang="es-ES">
                <a:solidFill>
                  <a:srgbClr val="000000"/>
                </a:solidFill>
              </a:rPr>
              <a:pPr/>
              <a:t>‹Nº›</a:t>
            </a:fld>
            <a:endParaRPr lang="en-U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328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DB116-19D4-4145-82AA-9D48A40BD985}" type="datetimeFigureOut">
              <a:rPr lang="es-ES" smtClean="0"/>
              <a:pPr/>
              <a:t>25/11/2019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2FA44-CBAA-458D-A383-CA6BB39587F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AED926-8E72-45A1-A04F-B78E1888C7B1}" type="slidenum">
              <a:rPr lang="en-US" altLang="es-ES">
                <a:solidFill>
                  <a:srgbClr val="000000"/>
                </a:solidFill>
              </a:rPr>
              <a:pPr/>
              <a:t>‹Nº›</a:t>
            </a:fld>
            <a:endParaRPr lang="en-U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4858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5084F1-C139-479F-BCB7-4E6CDE90401A}" type="slidenum">
              <a:rPr lang="en-US" altLang="es-ES">
                <a:solidFill>
                  <a:srgbClr val="000000"/>
                </a:solidFill>
              </a:rPr>
              <a:pPr/>
              <a:t>‹Nº›</a:t>
            </a:fld>
            <a:endParaRPr lang="en-U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856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5C11FF-8440-4B20-8077-8EDF112AEF52}" type="slidenum">
              <a:rPr lang="en-US" altLang="es-ES">
                <a:solidFill>
                  <a:srgbClr val="000000"/>
                </a:solidFill>
              </a:rPr>
              <a:pPr/>
              <a:t>‹Nº›</a:t>
            </a:fld>
            <a:endParaRPr lang="en-U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7542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A8F381-A527-4FD1-BBA3-C89E149D8E22}" type="slidenum">
              <a:rPr lang="en-US" altLang="es-ES">
                <a:solidFill>
                  <a:srgbClr val="000000"/>
                </a:solidFill>
              </a:rPr>
              <a:pPr/>
              <a:t>‹Nº›</a:t>
            </a:fld>
            <a:endParaRPr lang="en-U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1963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A1CE1B-1B95-4D30-8F4B-B095A330C479}" type="slidenum">
              <a:rPr lang="en-US" altLang="es-ES">
                <a:solidFill>
                  <a:srgbClr val="000000"/>
                </a:solidFill>
              </a:rPr>
              <a:pPr/>
              <a:t>‹Nº›</a:t>
            </a:fld>
            <a:endParaRPr lang="en-U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8349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endParaRPr lang="es-E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A31001-A00C-4A32-9DA5-92BEA44197CE}" type="slidenum">
              <a:rPr lang="en-US" altLang="es-ES">
                <a:solidFill>
                  <a:srgbClr val="000000"/>
                </a:solidFill>
              </a:rPr>
              <a:pPr/>
              <a:t>‹Nº›</a:t>
            </a:fld>
            <a:endParaRPr lang="en-U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4856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4D55FB-6DD5-4D13-A50D-87D1DDD6B49F}" type="slidenum">
              <a:rPr lang="en-US" altLang="es-ES">
                <a:solidFill>
                  <a:srgbClr val="000000"/>
                </a:solidFill>
              </a:rPr>
              <a:pPr/>
              <a:t>‹Nº›</a:t>
            </a:fld>
            <a:endParaRPr lang="en-U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524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DB116-19D4-4145-82AA-9D48A40BD985}" type="datetimeFigureOut">
              <a:rPr lang="es-ES" smtClean="0"/>
              <a:pPr/>
              <a:t>25/11/2019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2FA44-CBAA-458D-A383-CA6BB39587F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DB116-19D4-4145-82AA-9D48A40BD985}" type="datetimeFigureOut">
              <a:rPr lang="es-ES" smtClean="0"/>
              <a:pPr/>
              <a:t>25/11/2019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2FA44-CBAA-458D-A383-CA6BB39587F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DB116-19D4-4145-82AA-9D48A40BD985}" type="datetimeFigureOut">
              <a:rPr lang="es-ES" smtClean="0"/>
              <a:pPr/>
              <a:t>25/11/2019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2FA44-CBAA-458D-A383-CA6BB39587F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DB116-19D4-4145-82AA-9D48A40BD985}" type="datetimeFigureOut">
              <a:rPr lang="es-ES" smtClean="0"/>
              <a:pPr/>
              <a:t>25/11/2019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2FA44-CBAA-458D-A383-CA6BB39587F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EDB116-19D4-4145-82AA-9D48A40BD985}" type="datetimeFigureOut">
              <a:rPr lang="es-ES" smtClean="0"/>
              <a:pPr/>
              <a:t>25/11/2019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E2FA44-CBAA-458D-A383-CA6BB39587F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EDB116-19D4-4145-82AA-9D48A40BD985}" type="datetimeFigureOut">
              <a:rPr lang="es-ES" smtClean="0"/>
              <a:pPr/>
              <a:t>25/11/2019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2E2FA44-CBAA-458D-A383-CA6BB39587F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2929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2160590"/>
            <a:ext cx="644750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6041363"/>
            <a:ext cx="683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11/25/2019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6041363"/>
            <a:ext cx="4723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6041363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pPr defTabSz="3429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342900"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466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smtClean="0"/>
              <a:t>Haga clic para modificar el estilo de texto del patrón</a:t>
            </a:r>
          </a:p>
          <a:p>
            <a:pPr lvl="1"/>
            <a:r>
              <a:rPr lang="en-US" altLang="es-ES" smtClean="0"/>
              <a:t>Segundo nivel</a:t>
            </a:r>
          </a:p>
          <a:p>
            <a:pPr lvl="2"/>
            <a:r>
              <a:rPr lang="en-US" altLang="es-ES" smtClean="0"/>
              <a:t>Tercer nivel</a:t>
            </a:r>
          </a:p>
          <a:p>
            <a:pPr lvl="3"/>
            <a:r>
              <a:rPr lang="en-US" altLang="es-ES" smtClean="0"/>
              <a:t>Cuarto nivel</a:t>
            </a:r>
          </a:p>
          <a:p>
            <a:pPr lvl="4"/>
            <a:r>
              <a:rPr lang="en-US" altLang="es-ES" smtClean="0"/>
              <a:t>Quinto nivel</a:t>
            </a:r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4B8F8EB-0611-4EC4-A6A8-F2306CC98D30}" type="slidenum">
              <a:rPr lang="en-US" altLang="es-E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altLang="es-E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18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hyperlink" Target="http://www.conganat.org/7congreso/trabajo.asp?id_trabajo=521" TargetMode="Externa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onganat.org/7congreso/trabajo.asp?id_trabajo=521" TargetMode="External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9.emf"/><Relationship Id="rId4" Type="http://schemas.openxmlformats.org/officeDocument/2006/relationships/package" Target="../embeddings/Presentaci_n_de_Microsoft_PowerPoint1.pptx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28688"/>
            <a:ext cx="8929688" cy="5000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099" name="4 Rectángulo"/>
          <p:cNvSpPr>
            <a:spLocks noChangeArrowheads="1"/>
          </p:cNvSpPr>
          <p:nvPr/>
        </p:nvSpPr>
        <p:spPr bwMode="auto">
          <a:xfrm>
            <a:off x="0" y="214313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2400" i="1" dirty="0">
                <a:solidFill>
                  <a:srgbClr val="FFFF00"/>
                </a:solidFill>
                <a:latin typeface="+mj-lt"/>
              </a:rPr>
              <a:t>                   </a:t>
            </a:r>
            <a:r>
              <a:rPr lang="es-ES_tradnl" sz="2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Prof.  Dr. Oscar Alfredo </a:t>
            </a:r>
            <a:r>
              <a:rPr lang="es-ES_tradnl" sz="24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Bedini</a:t>
            </a:r>
            <a:endParaRPr lang="es-E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5" descr="escudo famili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71438"/>
            <a:ext cx="642938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4071934" y="928688"/>
            <a:ext cx="4857754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es-ES_tradnl" sz="2000" b="1" i="1" dirty="0" smtClean="0">
              <a:solidFill>
                <a:srgbClr val="0000FF"/>
              </a:solidFill>
              <a:latin typeface="+mj-lt"/>
            </a:endParaRPr>
          </a:p>
          <a:p>
            <a:pPr>
              <a:defRPr/>
            </a:pPr>
            <a:endParaRPr lang="es-ES_tradnl" sz="2000" b="1" i="1" dirty="0" smtClean="0">
              <a:solidFill>
                <a:srgbClr val="0000FF"/>
              </a:solidFill>
              <a:latin typeface="+mj-lt"/>
            </a:endParaRPr>
          </a:p>
          <a:p>
            <a:pPr>
              <a:defRPr/>
            </a:pPr>
            <a:r>
              <a:rPr lang="es-ES_tradnl" sz="2000" b="1" i="1" dirty="0" smtClean="0">
                <a:solidFill>
                  <a:srgbClr val="0000FF"/>
                </a:solidFill>
                <a:latin typeface="+mj-lt"/>
              </a:rPr>
              <a:t>            </a:t>
            </a:r>
            <a:r>
              <a:rPr lang="es-ES_tradnl" sz="2800" b="1" i="1" dirty="0" smtClean="0">
                <a:solidFill>
                  <a:srgbClr val="0000FF"/>
                </a:solidFill>
                <a:latin typeface="+mj-lt"/>
              </a:rPr>
              <a:t>Gastritis  Crónicas.</a:t>
            </a:r>
          </a:p>
          <a:p>
            <a:pPr>
              <a:defRPr/>
            </a:pPr>
            <a:endParaRPr lang="es-ES_tradnl" sz="2000" b="1" i="1" dirty="0" smtClean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es-ES_tradnl" sz="2000" b="1" i="1" dirty="0" smtClean="0">
              <a:latin typeface="+mj-lt"/>
            </a:endParaRPr>
          </a:p>
          <a:p>
            <a:pPr>
              <a:defRPr/>
            </a:pPr>
            <a:endParaRPr lang="es-ES_tradnl" sz="2000" b="1" i="1" dirty="0" smtClean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es-ES_tradnl" sz="2000" b="1" i="1" dirty="0" smtClean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es-ES_tradnl" sz="2000" b="1" i="1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r>
              <a:rPr lang="es-ES_tradnl" sz="2000" b="1" i="1" dirty="0" smtClean="0">
                <a:solidFill>
                  <a:schemeClr val="tx1"/>
                </a:solidFill>
                <a:latin typeface="+mj-lt"/>
              </a:rPr>
              <a:t>Jefe  Ext. de </a:t>
            </a:r>
            <a:r>
              <a:rPr lang="es-ES_tradnl" sz="2000" b="1" i="1" dirty="0">
                <a:solidFill>
                  <a:schemeClr val="tx1"/>
                </a:solidFill>
                <a:latin typeface="+mj-lt"/>
              </a:rPr>
              <a:t>Cátedra de Gastroenterología  </a:t>
            </a:r>
            <a:r>
              <a:rPr lang="es-ES_tradnl" sz="2000" b="1" i="1" dirty="0" err="1">
                <a:solidFill>
                  <a:schemeClr val="tx1"/>
                </a:solidFill>
                <a:latin typeface="+mj-lt"/>
              </a:rPr>
              <a:t>Hosp</a:t>
            </a:r>
            <a:r>
              <a:rPr lang="es-ES_tradnl" sz="2000" b="1" i="1" dirty="0">
                <a:solidFill>
                  <a:schemeClr val="tx1"/>
                </a:solidFill>
                <a:latin typeface="+mj-lt"/>
              </a:rPr>
              <a:t>. Provincial.</a:t>
            </a:r>
          </a:p>
          <a:p>
            <a:pPr>
              <a:defRPr/>
            </a:pPr>
            <a:r>
              <a:rPr lang="es-ES_tradnl" sz="2000" b="1" i="1" dirty="0">
                <a:solidFill>
                  <a:schemeClr val="tx1"/>
                </a:solidFill>
                <a:latin typeface="+mj-lt"/>
              </a:rPr>
              <a:t>Prof. </a:t>
            </a:r>
            <a:r>
              <a:rPr lang="es-ES_tradnl" sz="2000" b="1" i="1" dirty="0" err="1">
                <a:solidFill>
                  <a:schemeClr val="tx1"/>
                </a:solidFill>
                <a:latin typeface="+mj-lt"/>
              </a:rPr>
              <a:t>Adj.</a:t>
            </a:r>
            <a:r>
              <a:rPr lang="es-ES_tradnl" sz="2000" b="1" i="1" dirty="0">
                <a:solidFill>
                  <a:schemeClr val="tx1"/>
                </a:solidFill>
                <a:latin typeface="+mj-lt"/>
              </a:rPr>
              <a:t> Cátedra de Gastroenterología  </a:t>
            </a:r>
            <a:r>
              <a:rPr lang="es-ES_tradnl" sz="2000" b="1" i="1" dirty="0" err="1">
                <a:solidFill>
                  <a:schemeClr val="tx1"/>
                </a:solidFill>
                <a:latin typeface="+mj-lt"/>
              </a:rPr>
              <a:t>Hosp</a:t>
            </a:r>
            <a:r>
              <a:rPr lang="es-ES_tradnl" sz="2000" b="1" i="1" dirty="0">
                <a:solidFill>
                  <a:schemeClr val="tx1"/>
                </a:solidFill>
                <a:latin typeface="+mj-lt"/>
              </a:rPr>
              <a:t>. Centenario.</a:t>
            </a:r>
          </a:p>
        </p:txBody>
      </p:sp>
      <p:sp>
        <p:nvSpPr>
          <p:cNvPr id="4102" name="7 Rectángulo"/>
          <p:cNvSpPr>
            <a:spLocks noChangeArrowheads="1"/>
          </p:cNvSpPr>
          <p:nvPr/>
        </p:nvSpPr>
        <p:spPr bwMode="auto">
          <a:xfrm>
            <a:off x="7643813" y="6072188"/>
            <a:ext cx="8322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sz="2400" i="1" dirty="0"/>
              <a:t>2019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18742" y="1283383"/>
            <a:ext cx="685321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b="1" dirty="0">
                <a:solidFill>
                  <a:srgbClr val="0000F5"/>
                </a:solidFill>
                <a:latin typeface="ff3"/>
              </a:rPr>
              <a:t>Gastritis asociada a </a:t>
            </a:r>
            <a:r>
              <a:rPr lang="es-ES" sz="1600" b="1" dirty="0" err="1">
                <a:solidFill>
                  <a:srgbClr val="0000F5"/>
                </a:solidFill>
                <a:latin typeface="ff3"/>
              </a:rPr>
              <a:t>sarcoidosis</a:t>
            </a:r>
            <a:r>
              <a:rPr lang="es-ES" sz="1600" b="1" dirty="0">
                <a:solidFill>
                  <a:srgbClr val="0000F5"/>
                </a:solidFill>
                <a:latin typeface="ff3"/>
              </a:rPr>
              <a:t>:</a:t>
            </a:r>
          </a:p>
          <a:p>
            <a:pPr defTabSz="342900"/>
            <a:r>
              <a:rPr lang="es-ES" sz="1600" dirty="0">
                <a:solidFill>
                  <a:srgbClr val="0000FF"/>
                </a:solidFill>
                <a:latin typeface="ff3"/>
              </a:rPr>
              <a:t>La </a:t>
            </a:r>
            <a:r>
              <a:rPr lang="es-ES" sz="1600" dirty="0" err="1">
                <a:solidFill>
                  <a:srgbClr val="0000FF"/>
                </a:solidFill>
                <a:latin typeface="ff3"/>
              </a:rPr>
              <a:t>sarcoidosis</a:t>
            </a:r>
            <a:r>
              <a:rPr lang="es-ES" sz="1600" dirty="0">
                <a:solidFill>
                  <a:srgbClr val="0000FF"/>
                </a:solidFill>
                <a:latin typeface="ff3"/>
              </a:rPr>
              <a:t> </a:t>
            </a:r>
            <a:r>
              <a:rPr lang="es-ES" sz="1600" dirty="0">
                <a:solidFill>
                  <a:prstClr val="black"/>
                </a:solidFill>
                <a:latin typeface="ff3"/>
              </a:rPr>
              <a:t>es un</a:t>
            </a:r>
            <a:r>
              <a:rPr lang="es-ES" sz="1600" dirty="0">
                <a:solidFill>
                  <a:srgbClr val="0000F5"/>
                </a:solidFill>
                <a:latin typeface="ff3"/>
              </a:rPr>
              <a:t> </a:t>
            </a:r>
            <a:r>
              <a:rPr lang="es-ES" sz="1600" u="sng" dirty="0">
                <a:solidFill>
                  <a:srgbClr val="0000F5"/>
                </a:solidFill>
                <a:latin typeface="ff3"/>
              </a:rPr>
              <a:t>trastorno </a:t>
            </a:r>
            <a:r>
              <a:rPr lang="es-ES" sz="1600" u="sng" dirty="0" err="1">
                <a:solidFill>
                  <a:srgbClr val="0000F5"/>
                </a:solidFill>
                <a:latin typeface="ff3"/>
              </a:rPr>
              <a:t>multisistémico</a:t>
            </a:r>
            <a:endParaRPr lang="es-ES" sz="1600" u="sng" dirty="0">
              <a:solidFill>
                <a:srgbClr val="0000F5"/>
              </a:solidFill>
              <a:latin typeface="ff3"/>
            </a:endParaRPr>
          </a:p>
          <a:p>
            <a:pPr defTabSz="342900"/>
            <a:r>
              <a:rPr lang="es-ES" sz="1600" dirty="0">
                <a:solidFill>
                  <a:prstClr val="black"/>
                </a:solidFill>
                <a:latin typeface="ff3"/>
              </a:rPr>
              <a:t>Caracterizado por la presencia de </a:t>
            </a:r>
            <a:r>
              <a:rPr lang="es-ES" sz="1600" u="sng" dirty="0">
                <a:solidFill>
                  <a:srgbClr val="0000F5"/>
                </a:solidFill>
                <a:latin typeface="ff3"/>
              </a:rPr>
              <a:t>granulomas no caseificados. </a:t>
            </a:r>
          </a:p>
          <a:p>
            <a:pPr defTabSz="342900"/>
            <a:r>
              <a:rPr lang="es-ES" sz="1600" dirty="0">
                <a:solidFill>
                  <a:prstClr val="black"/>
                </a:solidFill>
                <a:latin typeface="ff3"/>
              </a:rPr>
              <a:t>Puede afectar a cualquier parte del cuerpo , incluido el estómago. </a:t>
            </a:r>
          </a:p>
          <a:p>
            <a:pPr defTabSz="342900"/>
            <a:endParaRPr lang="es-ES" sz="1600" dirty="0">
              <a:solidFill>
                <a:srgbClr val="0000F5"/>
              </a:solidFill>
              <a:latin typeface="ff3"/>
            </a:endParaRPr>
          </a:p>
          <a:p>
            <a:pPr defTabSz="342900"/>
            <a:r>
              <a:rPr lang="es-ES" sz="1600" b="1" dirty="0">
                <a:solidFill>
                  <a:srgbClr val="0000F5"/>
                </a:solidFill>
                <a:latin typeface="ff3"/>
              </a:rPr>
              <a:t>Gastritis linfocítica:</a:t>
            </a:r>
          </a:p>
          <a:p>
            <a:pPr defTabSz="342900"/>
            <a:r>
              <a:rPr lang="es-ES" sz="1600" dirty="0">
                <a:solidFill>
                  <a:prstClr val="black"/>
                </a:solidFill>
                <a:latin typeface="ff3"/>
              </a:rPr>
              <a:t>Común en la infección por </a:t>
            </a:r>
            <a:r>
              <a:rPr lang="es-ES" sz="1600" u="sng" dirty="0">
                <a:solidFill>
                  <a:srgbClr val="0000F5"/>
                </a:solidFill>
                <a:latin typeface="ff3"/>
              </a:rPr>
              <a:t>H. pylori y en la enfermedad celiaca. </a:t>
            </a:r>
          </a:p>
          <a:p>
            <a:pPr defTabSz="342900"/>
            <a:endParaRPr lang="es-ES" sz="1600" dirty="0">
              <a:solidFill>
                <a:srgbClr val="0000F5"/>
              </a:solidFill>
              <a:latin typeface="ff3"/>
            </a:endParaRPr>
          </a:p>
          <a:p>
            <a:pPr defTabSz="342900"/>
            <a:r>
              <a:rPr lang="es-ES" sz="1600" b="1" dirty="0">
                <a:solidFill>
                  <a:srgbClr val="0000F5"/>
                </a:solidFill>
                <a:latin typeface="ff3"/>
              </a:rPr>
              <a:t>Gastritis isquémica: </a:t>
            </a:r>
          </a:p>
          <a:p>
            <a:pPr defTabSz="342900"/>
            <a:r>
              <a:rPr lang="es-ES" sz="1600" u="sng" dirty="0">
                <a:solidFill>
                  <a:prstClr val="black"/>
                </a:solidFill>
                <a:latin typeface="ff3"/>
              </a:rPr>
              <a:t>Causa rara de gastritis </a:t>
            </a:r>
            <a:r>
              <a:rPr lang="es-ES" sz="1600" dirty="0">
                <a:solidFill>
                  <a:prstClr val="black"/>
                </a:solidFill>
                <a:latin typeface="ff3"/>
              </a:rPr>
              <a:t>y está </a:t>
            </a:r>
            <a:r>
              <a:rPr lang="es-ES" sz="1600" u="sng" dirty="0">
                <a:solidFill>
                  <a:srgbClr val="0000F5"/>
                </a:solidFill>
                <a:latin typeface="ff3"/>
              </a:rPr>
              <a:t>asociada a la administración de fármacos </a:t>
            </a:r>
            <a:r>
              <a:rPr lang="es-ES" sz="1600" dirty="0">
                <a:solidFill>
                  <a:prstClr val="black"/>
                </a:solidFill>
                <a:latin typeface="ff3"/>
              </a:rPr>
              <a:t>y a cuadros de </a:t>
            </a:r>
            <a:r>
              <a:rPr lang="es-ES" sz="1600" u="sng" dirty="0" err="1">
                <a:solidFill>
                  <a:srgbClr val="0000F5"/>
                </a:solidFill>
                <a:latin typeface="ff3"/>
              </a:rPr>
              <a:t>dislipidemias</a:t>
            </a:r>
            <a:r>
              <a:rPr lang="es-ES" sz="1600" dirty="0">
                <a:solidFill>
                  <a:srgbClr val="0000F5"/>
                </a:solidFill>
                <a:latin typeface="ff3"/>
              </a:rPr>
              <a:t> </a:t>
            </a:r>
            <a:r>
              <a:rPr lang="es-ES" sz="1600" dirty="0">
                <a:solidFill>
                  <a:prstClr val="black"/>
                </a:solidFill>
                <a:latin typeface="ff3"/>
              </a:rPr>
              <a:t>con una alta mortalidad. </a:t>
            </a:r>
          </a:p>
          <a:p>
            <a:pPr defTabSz="342900"/>
            <a:endParaRPr lang="es-ES" sz="1600" dirty="0">
              <a:solidFill>
                <a:srgbClr val="0000F5"/>
              </a:solidFill>
              <a:latin typeface="ff3"/>
            </a:endParaRPr>
          </a:p>
          <a:p>
            <a:pPr defTabSz="342900"/>
            <a:r>
              <a:rPr lang="es-ES" sz="1600" b="1" dirty="0">
                <a:solidFill>
                  <a:srgbClr val="0000F5"/>
                </a:solidFill>
                <a:latin typeface="ff3"/>
              </a:rPr>
              <a:t>Gastritis asociada a vasculitis:</a:t>
            </a:r>
          </a:p>
          <a:p>
            <a:pPr defTabSz="342900"/>
            <a:r>
              <a:rPr lang="es-ES" sz="1600" dirty="0">
                <a:solidFill>
                  <a:srgbClr val="0000F5"/>
                </a:solidFill>
                <a:latin typeface="ff3"/>
              </a:rPr>
              <a:t>Hemorragias digestivas altas. </a:t>
            </a:r>
          </a:p>
        </p:txBody>
      </p:sp>
    </p:spTree>
    <p:extLst>
      <p:ext uri="{BB962C8B-B14F-4D97-AF65-F5344CB8AC3E}">
        <p14:creationId xmlns:p14="http://schemas.microsoft.com/office/powerpoint/2010/main" val="258130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42910" y="642918"/>
            <a:ext cx="654687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b="1" dirty="0">
                <a:solidFill>
                  <a:srgbClr val="0000F5"/>
                </a:solidFill>
                <a:latin typeface="ff3"/>
              </a:rPr>
              <a:t>Enfermedad de </a:t>
            </a:r>
            <a:r>
              <a:rPr lang="es-ES" sz="1600" b="1" dirty="0" err="1">
                <a:solidFill>
                  <a:srgbClr val="0000F5"/>
                </a:solidFill>
                <a:latin typeface="ff3"/>
              </a:rPr>
              <a:t>Ménétrier</a:t>
            </a:r>
            <a:r>
              <a:rPr lang="es-ES" sz="1600" b="1" dirty="0">
                <a:solidFill>
                  <a:srgbClr val="0000F5"/>
                </a:solidFill>
                <a:latin typeface="ff3"/>
              </a:rPr>
              <a:t> :</a:t>
            </a:r>
          </a:p>
          <a:p>
            <a:pPr defTabSz="342900"/>
            <a:endParaRPr lang="es-ES" sz="1600" dirty="0">
              <a:solidFill>
                <a:srgbClr val="0000F5"/>
              </a:solidFill>
              <a:latin typeface="ff3"/>
            </a:endParaRPr>
          </a:p>
          <a:p>
            <a:pPr defTabSz="342900"/>
            <a:r>
              <a:rPr lang="es-ES" sz="1600" u="sng" dirty="0">
                <a:solidFill>
                  <a:srgbClr val="0000F5"/>
                </a:solidFill>
                <a:latin typeface="ff3"/>
              </a:rPr>
              <a:t>Presencia de grandes pliegues de la mucosa </a:t>
            </a:r>
            <a:r>
              <a:rPr lang="es-ES" sz="1600" dirty="0">
                <a:solidFill>
                  <a:srgbClr val="0000F5"/>
                </a:solidFill>
                <a:latin typeface="ff3"/>
              </a:rPr>
              <a:t>en el cuerpo y el fondo del </a:t>
            </a:r>
            <a:r>
              <a:rPr lang="es-ES" sz="1600" dirty="0" smtClean="0">
                <a:solidFill>
                  <a:srgbClr val="0000F5"/>
                </a:solidFill>
                <a:latin typeface="ff3"/>
              </a:rPr>
              <a:t>estómago con </a:t>
            </a:r>
            <a:r>
              <a:rPr lang="es-ES" sz="1600" u="sng" dirty="0" smtClean="0">
                <a:solidFill>
                  <a:srgbClr val="0000F5"/>
                </a:solidFill>
                <a:latin typeface="ff3"/>
              </a:rPr>
              <a:t>mayor </a:t>
            </a:r>
            <a:r>
              <a:rPr lang="es-ES" sz="1600" u="sng" dirty="0">
                <a:solidFill>
                  <a:srgbClr val="0000F5"/>
                </a:solidFill>
                <a:latin typeface="ff3"/>
              </a:rPr>
              <a:t>disposición </a:t>
            </a:r>
            <a:r>
              <a:rPr lang="es-ES" sz="1600" u="sng" dirty="0" err="1">
                <a:solidFill>
                  <a:srgbClr val="0000F5"/>
                </a:solidFill>
                <a:latin typeface="ff3"/>
              </a:rPr>
              <a:t>foveolar</a:t>
            </a:r>
            <a:r>
              <a:rPr lang="es-ES" sz="1600" u="sng" dirty="0">
                <a:solidFill>
                  <a:srgbClr val="0000F5"/>
                </a:solidFill>
                <a:latin typeface="ff3"/>
              </a:rPr>
              <a:t> </a:t>
            </a:r>
            <a:r>
              <a:rPr lang="es-ES" sz="1600" dirty="0">
                <a:solidFill>
                  <a:srgbClr val="0000F5"/>
                </a:solidFill>
                <a:latin typeface="ff3"/>
              </a:rPr>
              <a:t>con </a:t>
            </a:r>
            <a:r>
              <a:rPr lang="es-ES" sz="1600" u="sng" dirty="0">
                <a:solidFill>
                  <a:srgbClr val="0000FF"/>
                </a:solidFill>
                <a:latin typeface="ff3"/>
              </a:rPr>
              <a:t>hiperplasia de células mucosas</a:t>
            </a:r>
            <a:r>
              <a:rPr lang="es-ES" sz="1600" dirty="0">
                <a:solidFill>
                  <a:srgbClr val="0000FF"/>
                </a:solidFill>
                <a:latin typeface="ff3"/>
              </a:rPr>
              <a:t> </a:t>
            </a:r>
            <a:r>
              <a:rPr lang="es-ES" sz="1600" dirty="0">
                <a:solidFill>
                  <a:srgbClr val="0000F5"/>
                </a:solidFill>
                <a:latin typeface="ff3"/>
              </a:rPr>
              <a:t>superficiales y glandulares. </a:t>
            </a:r>
          </a:p>
          <a:p>
            <a:pPr defTabSz="342900"/>
            <a:r>
              <a:rPr lang="es-ES" sz="1600" dirty="0">
                <a:solidFill>
                  <a:srgbClr val="0000F5"/>
                </a:solidFill>
                <a:latin typeface="ff3"/>
              </a:rPr>
              <a:t>También conocida como </a:t>
            </a:r>
            <a:r>
              <a:rPr lang="es-ES" sz="1600" u="sng" dirty="0">
                <a:solidFill>
                  <a:srgbClr val="0000F5"/>
                </a:solidFill>
                <a:latin typeface="ff3"/>
              </a:rPr>
              <a:t>gastropatía perdedora de proteínas </a:t>
            </a:r>
            <a:r>
              <a:rPr lang="es-ES" sz="1600" dirty="0">
                <a:solidFill>
                  <a:srgbClr val="0000F5"/>
                </a:solidFill>
                <a:latin typeface="ff3"/>
              </a:rPr>
              <a:t>o mas específicamente </a:t>
            </a:r>
            <a:r>
              <a:rPr lang="es-ES" sz="1600" u="sng" dirty="0">
                <a:solidFill>
                  <a:srgbClr val="0000F5"/>
                </a:solidFill>
                <a:latin typeface="ff3"/>
              </a:rPr>
              <a:t>de albumina.</a:t>
            </a:r>
          </a:p>
          <a:p>
            <a:pPr defTabSz="342900"/>
            <a:r>
              <a:rPr lang="es-ES" sz="1600" dirty="0">
                <a:solidFill>
                  <a:srgbClr val="0000F5"/>
                </a:solidFill>
                <a:latin typeface="ff3"/>
              </a:rPr>
              <a:t>Por su hipoalbuminemia y los pacientes presentan </a:t>
            </a:r>
            <a:r>
              <a:rPr lang="es-ES" sz="1600" u="sng" dirty="0">
                <a:solidFill>
                  <a:srgbClr val="0000F5"/>
                </a:solidFill>
                <a:latin typeface="ff3"/>
              </a:rPr>
              <a:t>edema en miembros inferiores </a:t>
            </a:r>
            <a:r>
              <a:rPr lang="es-ES" sz="1600" dirty="0">
                <a:solidFill>
                  <a:srgbClr val="0000F5"/>
                </a:solidFill>
                <a:latin typeface="ff3"/>
              </a:rPr>
              <a:t>pudiendo llegar a la </a:t>
            </a:r>
            <a:r>
              <a:rPr lang="es-ES" sz="1600" u="sng" dirty="0">
                <a:solidFill>
                  <a:srgbClr val="0000F5"/>
                </a:solidFill>
                <a:latin typeface="ff3"/>
              </a:rPr>
              <a:t>anasarca.</a:t>
            </a:r>
          </a:p>
          <a:p>
            <a:pPr defTabSz="342900"/>
            <a:r>
              <a:rPr lang="es-ES" sz="1600" u="sng" dirty="0">
                <a:solidFill>
                  <a:srgbClr val="FF0000"/>
                </a:solidFill>
                <a:latin typeface="ff3"/>
              </a:rPr>
              <a:t>Paradójicamente el ácido gástrico está reducido en su secreción,  debido a la pérdida de células parietales.</a:t>
            </a:r>
          </a:p>
        </p:txBody>
      </p:sp>
      <p:sp>
        <p:nvSpPr>
          <p:cNvPr id="3" name="Elipse 2"/>
          <p:cNvSpPr/>
          <p:nvPr/>
        </p:nvSpPr>
        <p:spPr>
          <a:xfrm>
            <a:off x="352168" y="3390386"/>
            <a:ext cx="253313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>
              <a:solidFill>
                <a:prstClr val="white"/>
              </a:solidFill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215154" y="3990716"/>
            <a:ext cx="5455508" cy="16485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>
              <a:solidFill>
                <a:prstClr val="white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656907" y="4468766"/>
            <a:ext cx="4572000" cy="78483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342900"/>
            <a:r>
              <a:rPr lang="es-ES" sz="1500" dirty="0">
                <a:solidFill>
                  <a:srgbClr val="0000F5"/>
                </a:solidFill>
                <a:latin typeface="ff3"/>
              </a:rPr>
              <a:t>Por lo tanto para el diagnóstico de certeza de las gastritis  es imprescindible realizar biopsias múltiples de la mucosa gástrica. </a:t>
            </a:r>
          </a:p>
        </p:txBody>
      </p:sp>
    </p:spTree>
    <p:extLst>
      <p:ext uri="{BB962C8B-B14F-4D97-AF65-F5344CB8AC3E}">
        <p14:creationId xmlns:p14="http://schemas.microsoft.com/office/powerpoint/2010/main" val="428144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71472" y="714356"/>
            <a:ext cx="2709690" cy="277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ts val="1215"/>
              </a:lnSpc>
              <a:spcBef>
                <a:spcPts val="900"/>
              </a:spcBef>
              <a:spcAft>
                <a:spcPts val="450"/>
              </a:spcAft>
            </a:pPr>
            <a:r>
              <a:rPr lang="es-ES" sz="2400" b="1" kern="1800" dirty="0">
                <a:solidFill>
                  <a:srgbClr val="0000FF"/>
                </a:solidFill>
                <a:latin typeface="ff3"/>
                <a:ea typeface="Times New Roman" panose="02020603050405020304" pitchFamily="18" charset="0"/>
                <a:cs typeface="Times New Roman" panose="02020603050405020304" pitchFamily="18" charset="0"/>
              </a:rPr>
              <a:t>Gastritis crónica</a:t>
            </a:r>
            <a:endParaRPr lang="es-ES" sz="2400" b="1" dirty="0">
              <a:solidFill>
                <a:srgbClr val="0000FF"/>
              </a:solidFill>
              <a:latin typeface="ff3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00034" y="1000108"/>
            <a:ext cx="65008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 mitad de la población mundial tiene esta enfermedad en algún grado. </a:t>
            </a:r>
            <a:endParaRPr lang="es-ES" sz="1600" dirty="0">
              <a:solidFill>
                <a:srgbClr val="0000FF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00034" y="1982682"/>
            <a:ext cx="72866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Puede presentar una forma  no atrófica o bien progresa en años a gastritis atrófica.</a:t>
            </a:r>
          </a:p>
          <a:p>
            <a:pPr defTabSz="342900"/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Estas formas o  fenotipos representan diferentes etapas de una misma enfermedad.</a:t>
            </a:r>
            <a:endParaRPr lang="es-ES" sz="1600" dirty="0">
              <a:solidFill>
                <a:srgbClr val="0000FF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234404" y="5213173"/>
            <a:ext cx="29241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es-ES" sz="1200" dirty="0">
                <a:solidFill>
                  <a:srgbClr val="000000"/>
                </a:solidFill>
                <a:latin typeface="ff3"/>
                <a:ea typeface="Times New Roman" panose="02020603050405020304" pitchFamily="18" charset="0"/>
              </a:rPr>
              <a:t>Gastritis crónica no atrófica </a:t>
            </a:r>
            <a:r>
              <a:rPr lang="es-ES" sz="1200" dirty="0" err="1">
                <a:solidFill>
                  <a:srgbClr val="000000"/>
                </a:solidFill>
                <a:latin typeface="ff3"/>
                <a:ea typeface="Times New Roman" panose="02020603050405020304" pitchFamily="18" charset="0"/>
              </a:rPr>
              <a:t>antral</a:t>
            </a:r>
            <a:r>
              <a:rPr lang="es-ES" sz="1200" dirty="0">
                <a:solidFill>
                  <a:srgbClr val="000000"/>
                </a:solidFill>
                <a:latin typeface="ff3"/>
                <a:ea typeface="Times New Roman" panose="02020603050405020304" pitchFamily="18" charset="0"/>
              </a:rPr>
              <a:t> difusa</a:t>
            </a:r>
            <a:endParaRPr lang="es-AR" sz="1200" dirty="0">
              <a:solidFill>
                <a:prstClr val="black"/>
              </a:solidFill>
              <a:latin typeface="ff3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500034" y="1286387"/>
            <a:ext cx="65871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Suele comenzar </a:t>
            </a:r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en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 infancia 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como </a:t>
            </a:r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una inflamación mononuclear crónica ("superficial") 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picos de inflamación </a:t>
            </a:r>
            <a:r>
              <a:rPr lang="es-ES" sz="1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neutrofílica</a:t>
            </a:r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aguda (Forma "activa")</a:t>
            </a:r>
            <a:endParaRPr lang="es-ES" sz="1600" dirty="0">
              <a:solidFill>
                <a:srgbClr val="0000FF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4404" y="3085940"/>
            <a:ext cx="2728566" cy="204515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46" y="3078084"/>
            <a:ext cx="2738866" cy="2053006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558355" y="5213173"/>
            <a:ext cx="28216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es-ES" sz="1200" dirty="0">
                <a:solidFill>
                  <a:prstClr val="black"/>
                </a:solidFill>
                <a:latin typeface="ff3"/>
              </a:rPr>
              <a:t>Gastritis crónica no atrófica superficial 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768" y="357166"/>
            <a:ext cx="1761154" cy="1222753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7072330" y="1643050"/>
            <a:ext cx="188865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es-ES" sz="1050" b="1" dirty="0">
                <a:solidFill>
                  <a:srgbClr val="666666"/>
                </a:solidFill>
                <a:latin typeface="ff3"/>
                <a:ea typeface="Times New Roman" panose="02020603050405020304" pitchFamily="18" charset="0"/>
              </a:rPr>
              <a:t>Mucosa normal del cuerpo</a:t>
            </a:r>
            <a:endParaRPr lang="es-ES" sz="1050" dirty="0">
              <a:solidFill>
                <a:prstClr val="black"/>
              </a:solidFill>
              <a:latin typeface="ff3"/>
            </a:endParaRPr>
          </a:p>
        </p:txBody>
      </p:sp>
    </p:spTree>
    <p:extLst>
      <p:ext uri="{BB962C8B-B14F-4D97-AF65-F5344CB8AC3E}">
        <p14:creationId xmlns:p14="http://schemas.microsoft.com/office/powerpoint/2010/main" val="544543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142875"/>
            <a:ext cx="8839200" cy="662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Conector recto de flecha 3"/>
          <p:cNvCxnSpPr/>
          <p:nvPr/>
        </p:nvCxnSpPr>
        <p:spPr>
          <a:xfrm flipH="1">
            <a:off x="6372200" y="1340768"/>
            <a:ext cx="93610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de flecha 6"/>
          <p:cNvCxnSpPr/>
          <p:nvPr/>
        </p:nvCxnSpPr>
        <p:spPr>
          <a:xfrm flipH="1">
            <a:off x="6660232" y="1988840"/>
            <a:ext cx="93610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errar llave 5"/>
          <p:cNvSpPr/>
          <p:nvPr/>
        </p:nvSpPr>
        <p:spPr>
          <a:xfrm>
            <a:off x="2915816" y="5301208"/>
            <a:ext cx="432048" cy="864096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Abrir llave 7"/>
          <p:cNvSpPr/>
          <p:nvPr/>
        </p:nvSpPr>
        <p:spPr>
          <a:xfrm>
            <a:off x="5508104" y="4725144"/>
            <a:ext cx="216024" cy="1224136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/>
          <p:cNvCxnSpPr/>
          <p:nvPr/>
        </p:nvCxnSpPr>
        <p:spPr>
          <a:xfrm>
            <a:off x="1331640" y="4725144"/>
            <a:ext cx="15841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>
            <a:off x="5292080" y="1268760"/>
            <a:ext cx="136815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23030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 redondeado"/>
          <p:cNvSpPr/>
          <p:nvPr/>
        </p:nvSpPr>
        <p:spPr>
          <a:xfrm>
            <a:off x="2500298" y="857232"/>
            <a:ext cx="428628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/>
          <p:cNvSpPr/>
          <p:nvPr/>
        </p:nvSpPr>
        <p:spPr>
          <a:xfrm>
            <a:off x="384535" y="3728197"/>
            <a:ext cx="372669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200" b="1" dirty="0">
                <a:solidFill>
                  <a:srgbClr val="6666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Mucosa del cuerpo con gastritis crónica “activa” :</a:t>
            </a:r>
          </a:p>
          <a:p>
            <a:pPr defTabSz="342900"/>
            <a:r>
              <a:rPr lang="es-ES" sz="1200" b="1" dirty="0">
                <a:solidFill>
                  <a:srgbClr val="6666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 inflamación es mononuclear pero se acompaña de neutrófilos</a:t>
            </a:r>
          </a:p>
          <a:p>
            <a:pPr defTabSz="342900"/>
            <a:r>
              <a:rPr lang="es-ES" sz="1200" b="1" dirty="0">
                <a:solidFill>
                  <a:srgbClr val="6666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 </a:t>
            </a:r>
            <a:r>
              <a:rPr lang="es-ES" sz="1200" b="1" dirty="0" err="1">
                <a:solidFill>
                  <a:srgbClr val="6666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eosinófilos</a:t>
            </a:r>
            <a:r>
              <a:rPr lang="es-ES" sz="1200" b="1" dirty="0">
                <a:solidFill>
                  <a:srgbClr val="6666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que penetran en el epitelio de la superficie</a:t>
            </a:r>
            <a:r>
              <a:rPr lang="es-ES" sz="900" b="1" dirty="0">
                <a:solidFill>
                  <a:srgbClr val="6666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s-ES" sz="900" dirty="0">
                <a:solidFill>
                  <a:srgbClr val="6666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ES" sz="900" dirty="0">
              <a:solidFill>
                <a:prstClr val="black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610" y="1922711"/>
            <a:ext cx="2938785" cy="1763271"/>
          </a:xfrm>
          <a:prstGeom prst="rect">
            <a:avLst/>
          </a:prstGeom>
        </p:spPr>
      </p:pic>
      <p:cxnSp>
        <p:nvCxnSpPr>
          <p:cNvPr id="11" name="Conector recto de flecha 10"/>
          <p:cNvCxnSpPr/>
          <p:nvPr/>
        </p:nvCxnSpPr>
        <p:spPr>
          <a:xfrm flipH="1" flipV="1">
            <a:off x="932936" y="2432737"/>
            <a:ext cx="2273643" cy="14457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5" name="Picture 1" descr="C:\Documents and Settings\Usuario\Mis documentos\Mis imágenes\est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1762" y="1948734"/>
            <a:ext cx="2054723" cy="1345759"/>
          </a:xfrm>
          <a:prstGeom prst="rect">
            <a:avLst/>
          </a:prstGeom>
          <a:noFill/>
        </p:spPr>
      </p:pic>
      <p:pic>
        <p:nvPicPr>
          <p:cNvPr id="6146" name="Picture 2" descr="C:\Documents and Settings\Usuario\Mis documentos\Mis imágenes\est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1422" y="3718054"/>
            <a:ext cx="2076845" cy="1360247"/>
          </a:xfrm>
          <a:prstGeom prst="rect">
            <a:avLst/>
          </a:prstGeom>
          <a:noFill/>
        </p:spPr>
      </p:pic>
      <p:sp>
        <p:nvSpPr>
          <p:cNvPr id="4" name="CuadroTexto 3"/>
          <p:cNvSpPr txBox="1"/>
          <p:nvPr/>
        </p:nvSpPr>
        <p:spPr>
          <a:xfrm>
            <a:off x="2915816" y="1073744"/>
            <a:ext cx="3198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smtClean="0">
                <a:solidFill>
                  <a:srgbClr val="0000FF"/>
                </a:solidFill>
              </a:rPr>
              <a:t>Gastritis por H. P: </a:t>
            </a:r>
            <a:endParaRPr lang="es-E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0737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768" y="1545887"/>
            <a:ext cx="3140879" cy="2355659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249782" y="4034323"/>
            <a:ext cx="25234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es-ES" sz="1200" dirty="0">
                <a:solidFill>
                  <a:prstClr val="black"/>
                </a:solidFill>
                <a:latin typeface="ff3"/>
              </a:rPr>
              <a:t>Gastritis crónica </a:t>
            </a:r>
            <a:r>
              <a:rPr lang="es-ES" sz="1200" dirty="0" err="1">
                <a:solidFill>
                  <a:prstClr val="black"/>
                </a:solidFill>
                <a:latin typeface="ff3"/>
              </a:rPr>
              <a:t>atrofica</a:t>
            </a:r>
            <a:r>
              <a:rPr lang="es-ES" sz="1200" dirty="0">
                <a:solidFill>
                  <a:prstClr val="black"/>
                </a:solidFill>
                <a:latin typeface="ff3"/>
              </a:rPr>
              <a:t> multifocal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504" y="1545887"/>
            <a:ext cx="3110233" cy="2331221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682662" y="4041322"/>
            <a:ext cx="28809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es-ES" sz="1200" dirty="0">
                <a:solidFill>
                  <a:srgbClr val="000000"/>
                </a:solidFill>
                <a:latin typeface="ff3"/>
                <a:ea typeface="Times New Roman" panose="02020603050405020304" pitchFamily="18" charset="0"/>
              </a:rPr>
              <a:t>Gastritis crónica atrófica corporal difusa</a:t>
            </a:r>
            <a:endParaRPr lang="es-AR" sz="1200" dirty="0">
              <a:solidFill>
                <a:prstClr val="black"/>
              </a:solidFill>
              <a:latin typeface="ff3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682661" y="436199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342900"/>
            <a:r>
              <a:rPr lang="es-ES" sz="1200" dirty="0">
                <a:solidFill>
                  <a:srgbClr val="000000"/>
                </a:solidFill>
                <a:latin typeface="ff3"/>
                <a:ea typeface="Times New Roman" panose="02020603050405020304" pitchFamily="18" charset="0"/>
              </a:rPr>
              <a:t>Esta forma se caracteriza por la </a:t>
            </a:r>
            <a:r>
              <a:rPr lang="es-ES" sz="1200" dirty="0">
                <a:solidFill>
                  <a:srgbClr val="0000FF"/>
                </a:solidFill>
                <a:latin typeface="ff3"/>
                <a:ea typeface="Times New Roman" panose="02020603050405020304" pitchFamily="18" charset="0"/>
              </a:rPr>
              <a:t>pérdida </a:t>
            </a:r>
          </a:p>
          <a:p>
            <a:pPr defTabSz="342900"/>
            <a:r>
              <a:rPr lang="es-ES" sz="1200" dirty="0">
                <a:solidFill>
                  <a:srgbClr val="0000FF"/>
                </a:solidFill>
                <a:latin typeface="ff3"/>
                <a:ea typeface="Times New Roman" panose="02020603050405020304" pitchFamily="18" charset="0"/>
              </a:rPr>
              <a:t>de las glándulas mucosas normales </a:t>
            </a:r>
            <a:r>
              <a:rPr lang="es-ES" sz="1200" dirty="0">
                <a:solidFill>
                  <a:srgbClr val="000000"/>
                </a:solidFill>
                <a:latin typeface="ff3"/>
                <a:ea typeface="Times New Roman" panose="02020603050405020304" pitchFamily="18" charset="0"/>
              </a:rPr>
              <a:t>en el</a:t>
            </a:r>
          </a:p>
          <a:p>
            <a:pPr defTabSz="342900"/>
            <a:r>
              <a:rPr lang="es-ES" sz="1200" dirty="0">
                <a:solidFill>
                  <a:srgbClr val="000000"/>
                </a:solidFill>
                <a:latin typeface="ff3"/>
                <a:ea typeface="Times New Roman" panose="02020603050405020304" pitchFamily="18" charset="0"/>
              </a:rPr>
              <a:t>antro o el cuerpo o en ambos </a:t>
            </a:r>
            <a:endParaRPr lang="es-ES" sz="1200" dirty="0">
              <a:solidFill>
                <a:prstClr val="black"/>
              </a:solidFill>
              <a:latin typeface="ff3"/>
            </a:endParaRPr>
          </a:p>
        </p:txBody>
      </p:sp>
    </p:spTree>
    <p:extLst>
      <p:ext uri="{BB962C8B-B14F-4D97-AF65-F5344CB8AC3E}">
        <p14:creationId xmlns:p14="http://schemas.microsoft.com/office/powerpoint/2010/main" val="38280824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49" y="1083951"/>
            <a:ext cx="2911946" cy="219300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632887" y="2142352"/>
            <a:ext cx="233429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s-ES" sz="1350" dirty="0">
                <a:solidFill>
                  <a:prstClr val="black"/>
                </a:solidFill>
              </a:rPr>
              <a:t>Gastritis química o reactiva</a:t>
            </a:r>
          </a:p>
        </p:txBody>
      </p:sp>
      <p:sp>
        <p:nvSpPr>
          <p:cNvPr id="4" name="Rectángulo 3"/>
          <p:cNvSpPr/>
          <p:nvPr/>
        </p:nvSpPr>
        <p:spPr>
          <a:xfrm>
            <a:off x="461448" y="355900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342900"/>
            <a:r>
              <a:rPr lang="es-ES" sz="1200" dirty="0">
                <a:solidFill>
                  <a:prstClr val="black"/>
                </a:solidFill>
              </a:rPr>
              <a:t>Hiperplasia </a:t>
            </a:r>
            <a:r>
              <a:rPr lang="es-ES" sz="1200" dirty="0" err="1">
                <a:solidFill>
                  <a:prstClr val="black"/>
                </a:solidFill>
              </a:rPr>
              <a:t>foveolar</a:t>
            </a:r>
            <a:r>
              <a:rPr lang="es-ES" sz="1200" dirty="0">
                <a:solidFill>
                  <a:prstClr val="black"/>
                </a:solidFill>
              </a:rPr>
              <a:t> </a:t>
            </a:r>
            <a:r>
              <a:rPr lang="es-ES" sz="1200" dirty="0" err="1">
                <a:solidFill>
                  <a:prstClr val="black"/>
                </a:solidFill>
              </a:rPr>
              <a:t>antral</a:t>
            </a:r>
            <a:r>
              <a:rPr lang="es-ES" sz="1200" dirty="0">
                <a:solidFill>
                  <a:prstClr val="black"/>
                </a:solidFill>
              </a:rPr>
              <a:t> ("gastropatía reactiva"), probablemente relacionada con los efectos tróficos de la </a:t>
            </a:r>
            <a:r>
              <a:rPr lang="es-ES" sz="1200" dirty="0" err="1">
                <a:solidFill>
                  <a:prstClr val="black"/>
                </a:solidFill>
              </a:rPr>
              <a:t>hipergastrinemia</a:t>
            </a:r>
            <a:r>
              <a:rPr lang="es-ES" sz="1200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3859" y="2811896"/>
            <a:ext cx="2715449" cy="203658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790038" y="2618088"/>
            <a:ext cx="210987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s-ES" sz="1350" dirty="0">
                <a:solidFill>
                  <a:prstClr val="black"/>
                </a:solidFill>
              </a:rPr>
              <a:t>Células musculares lisas.</a:t>
            </a:r>
          </a:p>
        </p:txBody>
      </p:sp>
      <p:cxnSp>
        <p:nvCxnSpPr>
          <p:cNvPr id="8" name="Conector recto de flecha 7"/>
          <p:cNvCxnSpPr>
            <a:stCxn id="6" idx="2"/>
          </p:cNvCxnSpPr>
          <p:nvPr/>
        </p:nvCxnSpPr>
        <p:spPr>
          <a:xfrm flipH="1">
            <a:off x="7055711" y="2918170"/>
            <a:ext cx="789264" cy="5957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/>
          <p:cNvCxnSpPr/>
          <p:nvPr/>
        </p:nvCxnSpPr>
        <p:spPr>
          <a:xfrm flipH="1">
            <a:off x="6734432" y="2895088"/>
            <a:ext cx="778476" cy="43351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4393522"/>
            <a:ext cx="3667125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8393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46976" y="4904394"/>
            <a:ext cx="2028440" cy="761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S" sz="600" dirty="0">
                <a:solidFill>
                  <a:prstClr val="black"/>
                </a:solidFill>
              </a:rPr>
              <a:t>Según el </a:t>
            </a:r>
            <a:r>
              <a:rPr lang="es-ES" sz="600" dirty="0">
                <a:solidFill>
                  <a:srgbClr val="0000FF"/>
                </a:solidFill>
              </a:rPr>
              <a:t>sistema de </a:t>
            </a:r>
            <a:r>
              <a:rPr lang="es-ES" sz="600" dirty="0" err="1">
                <a:solidFill>
                  <a:srgbClr val="0000FF"/>
                </a:solidFill>
              </a:rPr>
              <a:t>Sydney</a:t>
            </a:r>
            <a:r>
              <a:rPr lang="es-ES" sz="600" dirty="0">
                <a:solidFill>
                  <a:prstClr val="black"/>
                </a:solidFill>
              </a:rPr>
              <a:t>, el diagnóstico de gastritis</a:t>
            </a:r>
          </a:p>
          <a:p>
            <a:r>
              <a:rPr lang="es-ES" sz="600" dirty="0">
                <a:solidFill>
                  <a:prstClr val="black"/>
                </a:solidFill>
              </a:rPr>
              <a:t>debe hacerse con tres muestras del antro</a:t>
            </a:r>
          </a:p>
          <a:p>
            <a:r>
              <a:rPr lang="es-ES" sz="600" dirty="0">
                <a:solidFill>
                  <a:prstClr val="black"/>
                </a:solidFill>
              </a:rPr>
              <a:t>(incluida la incisura </a:t>
            </a:r>
            <a:r>
              <a:rPr lang="es-ES" sz="600" dirty="0" err="1">
                <a:solidFill>
                  <a:prstClr val="black"/>
                </a:solidFill>
              </a:rPr>
              <a:t>angularis</a:t>
            </a:r>
            <a:r>
              <a:rPr lang="es-ES" sz="600" dirty="0">
                <a:solidFill>
                  <a:prstClr val="black"/>
                </a:solidFill>
              </a:rPr>
              <a:t>) y dos del cuerpo.</a:t>
            </a:r>
          </a:p>
          <a:p>
            <a:r>
              <a:rPr lang="es-ES" altLang="es-ES" sz="1350" dirty="0">
                <a:solidFill>
                  <a:prstClr val="black"/>
                </a:solidFill>
              </a:rPr>
              <a:t/>
            </a:r>
            <a:br>
              <a:rPr lang="es-ES" altLang="es-ES" sz="1350" dirty="0">
                <a:solidFill>
                  <a:prstClr val="black"/>
                </a:solidFill>
              </a:rPr>
            </a:br>
            <a:endParaRPr lang="es-ES" altLang="es-ES" sz="1350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 rot="10800000" flipV="1">
            <a:off x="390349" y="1400119"/>
            <a:ext cx="5281919" cy="122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S" altLang="es-ES" sz="750" dirty="0">
                <a:solidFill>
                  <a:srgbClr val="333333"/>
                </a:solidFill>
                <a:latin typeface="Verdana" panose="020B0604030504040204" pitchFamily="34" charset="0"/>
              </a:rPr>
              <a:t>Hoy día ya no caben dudas de que el </a:t>
            </a:r>
            <a:r>
              <a:rPr lang="es-ES" altLang="es-ES" sz="750" dirty="0">
                <a:solidFill>
                  <a:srgbClr val="0000FF"/>
                </a:solidFill>
                <a:latin typeface="Verdana" panose="020B0604030504040204" pitchFamily="34" charset="0"/>
              </a:rPr>
              <a:t>Hp</a:t>
            </a:r>
            <a:r>
              <a:rPr lang="es-ES" altLang="es-ES" sz="750" dirty="0">
                <a:solidFill>
                  <a:srgbClr val="333333"/>
                </a:solidFill>
                <a:latin typeface="Verdana" panose="020B0604030504040204" pitchFamily="34" charset="0"/>
              </a:rPr>
              <a:t> es factor causal de la primera </a:t>
            </a:r>
            <a:r>
              <a:rPr lang="es-ES" altLang="es-ES" sz="750" dirty="0">
                <a:solidFill>
                  <a:srgbClr val="0000FF"/>
                </a:solidFill>
                <a:latin typeface="Verdana" panose="020B0604030504040204" pitchFamily="34" charset="0"/>
              </a:rPr>
              <a:t>forma no atrófica de gastritis </a:t>
            </a:r>
            <a:r>
              <a:rPr lang="es-ES" altLang="es-ES" sz="750" dirty="0">
                <a:solidFill>
                  <a:srgbClr val="333333"/>
                </a:solidFill>
                <a:latin typeface="Verdana" panose="020B0604030504040204" pitchFamily="34" charset="0"/>
              </a:rPr>
              <a:t>(</a:t>
            </a:r>
            <a:r>
              <a:rPr lang="es-ES" altLang="es-ES" sz="750" dirty="0">
                <a:solidFill>
                  <a:srgbClr val="0000FF"/>
                </a:solidFill>
                <a:latin typeface="Verdana" panose="020B0604030504040204" pitchFamily="34" charset="0"/>
              </a:rPr>
              <a:t>gastritis difusa </a:t>
            </a:r>
            <a:r>
              <a:rPr lang="es-ES" altLang="es-ES" sz="750" dirty="0" err="1">
                <a:solidFill>
                  <a:srgbClr val="0000FF"/>
                </a:solidFill>
                <a:latin typeface="Verdana" panose="020B0604030504040204" pitchFamily="34" charset="0"/>
              </a:rPr>
              <a:t>antral</a:t>
            </a:r>
            <a:r>
              <a:rPr lang="es-ES" altLang="es-ES" sz="750" dirty="0">
                <a:solidFill>
                  <a:srgbClr val="333333"/>
                </a:solidFill>
                <a:latin typeface="Verdana" panose="020B0604030504040204" pitchFamily="34" charset="0"/>
              </a:rPr>
              <a:t>, asociada con </a:t>
            </a:r>
            <a:r>
              <a:rPr lang="es-ES" altLang="es-ES" sz="750" dirty="0" err="1">
                <a:solidFill>
                  <a:srgbClr val="333333"/>
                </a:solidFill>
                <a:latin typeface="Verdana" panose="020B0604030504040204" pitchFamily="34" charset="0"/>
              </a:rPr>
              <a:t>úlcus</a:t>
            </a:r>
            <a:r>
              <a:rPr lang="es-ES" altLang="es-ES" sz="750" dirty="0">
                <a:solidFill>
                  <a:srgbClr val="333333"/>
                </a:solidFill>
                <a:latin typeface="Verdana" panose="020B0604030504040204" pitchFamily="34" charset="0"/>
              </a:rPr>
              <a:t> péptico duodenal), </a:t>
            </a:r>
            <a:r>
              <a:rPr lang="es-ES" altLang="es-ES" sz="750" dirty="0">
                <a:solidFill>
                  <a:srgbClr val="0000FF"/>
                </a:solidFill>
                <a:latin typeface="Verdana" panose="020B0604030504040204" pitchFamily="34" charset="0"/>
              </a:rPr>
              <a:t>y de la gastritis crónica atrófica multifocal </a:t>
            </a:r>
            <a:r>
              <a:rPr lang="es-ES" altLang="es-ES" sz="750" dirty="0">
                <a:solidFill>
                  <a:srgbClr val="333333"/>
                </a:solidFill>
                <a:latin typeface="Verdana" panose="020B0604030504040204" pitchFamily="34" charset="0"/>
              </a:rPr>
              <a:t>(</a:t>
            </a:r>
            <a:r>
              <a:rPr lang="es-ES" altLang="es-ES" sz="750" b="1" dirty="0">
                <a:solidFill>
                  <a:srgbClr val="8177AC"/>
                </a:solidFill>
                <a:latin typeface="Verdana" panose="020B0604030504040204" pitchFamily="34" charset="0"/>
                <a:hlinkClick r:id="rId2"/>
              </a:rPr>
              <a:t>Correa</a:t>
            </a:r>
            <a:r>
              <a:rPr lang="es-ES" altLang="es-ES" sz="750" dirty="0">
                <a:solidFill>
                  <a:srgbClr val="333333"/>
                </a:solidFill>
                <a:latin typeface="Verdana" panose="020B0604030504040204" pitchFamily="34" charset="0"/>
              </a:rPr>
              <a:t>, 2004).</a:t>
            </a:r>
          </a:p>
          <a:p>
            <a:r>
              <a:rPr lang="es-ES" altLang="es-ES" sz="750" dirty="0">
                <a:solidFill>
                  <a:srgbClr val="333333"/>
                </a:solidFill>
                <a:latin typeface="Verdana" panose="020B0604030504040204" pitchFamily="34" charset="0"/>
              </a:rPr>
              <a:t>Cada vez son más fuertes las evidencias (epidemiológicas y de laboratorio), de que gran parte de las </a:t>
            </a:r>
            <a:r>
              <a:rPr lang="es-ES" altLang="es-ES" sz="750" dirty="0">
                <a:solidFill>
                  <a:srgbClr val="0000FF"/>
                </a:solidFill>
                <a:latin typeface="Verdana" panose="020B0604030504040204" pitchFamily="34" charset="0"/>
              </a:rPr>
              <a:t>gastritis autoinmunes son también desencadenadas por Hp.</a:t>
            </a:r>
          </a:p>
          <a:p>
            <a:r>
              <a:rPr lang="es-ES" altLang="es-ES" sz="750" dirty="0">
                <a:solidFill>
                  <a:srgbClr val="333333"/>
                </a:solidFill>
                <a:latin typeface="Verdana" panose="020B0604030504040204" pitchFamily="34" charset="0"/>
              </a:rPr>
              <a:t>Probablemente en algunos sujetos genéticamente predispuestos, lo que comienza como una gastritis multifocal se extiende predominantemente hacia cuerpo gástrico desarrollándose una anemia perniciosa (</a:t>
            </a:r>
            <a:r>
              <a:rPr lang="es-ES" altLang="es-ES" sz="750" b="1" dirty="0">
                <a:solidFill>
                  <a:srgbClr val="8177AC"/>
                </a:solidFill>
                <a:latin typeface="Verdana" panose="020B0604030504040204" pitchFamily="34" charset="0"/>
                <a:hlinkClick r:id="rId2"/>
              </a:rPr>
              <a:t>Owen</a:t>
            </a:r>
            <a:r>
              <a:rPr lang="es-ES" altLang="es-ES" sz="750" dirty="0">
                <a:solidFill>
                  <a:srgbClr val="333333"/>
                </a:solidFill>
                <a:latin typeface="Verdana" panose="020B0604030504040204" pitchFamily="34" charset="0"/>
              </a:rPr>
              <a:t>, 2003). </a:t>
            </a:r>
            <a:endParaRPr lang="es-ES" altLang="es-ES" sz="750" dirty="0">
              <a:solidFill>
                <a:prstClr val="black"/>
              </a:solidFill>
            </a:endParaRPr>
          </a:p>
          <a:p>
            <a:r>
              <a:rPr lang="es-ES" altLang="es-ES" sz="750" dirty="0">
                <a:solidFill>
                  <a:prstClr val="black"/>
                </a:solidFill>
              </a:rPr>
              <a:t/>
            </a:r>
            <a:br>
              <a:rPr lang="es-ES" altLang="es-ES" sz="750" dirty="0">
                <a:solidFill>
                  <a:prstClr val="black"/>
                </a:solidFill>
              </a:rPr>
            </a:br>
            <a:endParaRPr lang="es-ES" altLang="es-ES" sz="750" dirty="0">
              <a:solidFill>
                <a:prstClr val="black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6976" y="2490725"/>
            <a:ext cx="2120056" cy="169604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46975" y="428114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342900"/>
            <a:r>
              <a:rPr lang="es-ES" sz="600" b="1" dirty="0">
                <a:solidFill>
                  <a:srgbClr val="333333"/>
                </a:solidFill>
                <a:latin typeface="verdana" panose="020B0604030504040204" pitchFamily="34" charset="0"/>
              </a:rPr>
              <a:t>Escalas visuales de los parámetros implicados</a:t>
            </a:r>
          </a:p>
          <a:p>
            <a:pPr defTabSz="342900"/>
            <a:r>
              <a:rPr lang="es-ES" sz="600" b="1" dirty="0">
                <a:solidFill>
                  <a:srgbClr val="333333"/>
                </a:solidFill>
                <a:latin typeface="verdana" panose="020B0604030504040204" pitchFamily="34" charset="0"/>
              </a:rPr>
              <a:t>en la clasificación y gradación de las gastritis.</a:t>
            </a:r>
          </a:p>
          <a:p>
            <a:pPr defTabSz="342900"/>
            <a:r>
              <a:rPr lang="es-ES" sz="600" b="1" dirty="0">
                <a:solidFill>
                  <a:srgbClr val="333333"/>
                </a:solidFill>
                <a:latin typeface="verdana" panose="020B0604030504040204" pitchFamily="34" charset="0"/>
              </a:rPr>
              <a:t>Sistema </a:t>
            </a:r>
            <a:r>
              <a:rPr lang="es-ES" sz="600" b="1" dirty="0" err="1">
                <a:solidFill>
                  <a:srgbClr val="333333"/>
                </a:solidFill>
                <a:latin typeface="verdana" panose="020B0604030504040204" pitchFamily="34" charset="0"/>
              </a:rPr>
              <a:t>Sydney</a:t>
            </a:r>
            <a:r>
              <a:rPr lang="es-ES" sz="600" b="1" dirty="0">
                <a:solidFill>
                  <a:srgbClr val="333333"/>
                </a:solidFill>
                <a:latin typeface="verdana" panose="020B0604030504040204" pitchFamily="34" charset="0"/>
              </a:rPr>
              <a:t> renovado, 1994.</a:t>
            </a:r>
          </a:p>
          <a:p>
            <a:pPr defTabSz="342900"/>
            <a:r>
              <a:rPr lang="es-ES" sz="600" b="1" dirty="0">
                <a:solidFill>
                  <a:srgbClr val="333333"/>
                </a:solidFill>
                <a:latin typeface="verdana" panose="020B0604030504040204" pitchFamily="34" charset="0"/>
              </a:rPr>
              <a:t>(reproducidas con permiso del Prof. RM Genta,</a:t>
            </a:r>
          </a:p>
          <a:p>
            <a:pPr defTabSz="342900"/>
            <a:r>
              <a:rPr lang="es-ES" sz="600" b="1" dirty="0">
                <a:solidFill>
                  <a:srgbClr val="333333"/>
                </a:solidFill>
                <a:latin typeface="verdana" panose="020B0604030504040204" pitchFamily="34" charset="0"/>
              </a:rPr>
              <a:t>y procedentes de una de sus recientes</a:t>
            </a:r>
          </a:p>
          <a:p>
            <a:pPr defTabSz="342900"/>
            <a:r>
              <a:rPr lang="es-ES" sz="600" b="1" dirty="0">
                <a:solidFill>
                  <a:srgbClr val="333333"/>
                </a:solidFill>
                <a:latin typeface="verdana" panose="020B0604030504040204" pitchFamily="34" charset="0"/>
              </a:rPr>
              <a:t>conferencias, 2005)</a:t>
            </a:r>
            <a:endParaRPr lang="es-ES" sz="600" dirty="0">
              <a:solidFill>
                <a:prstClr val="black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1843" y="2485151"/>
            <a:ext cx="2450168" cy="1278884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2567031" y="538180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342900"/>
            <a:r>
              <a:rPr lang="es-ES" sz="600" b="1" dirty="0">
                <a:solidFill>
                  <a:srgbClr val="0000FF"/>
                </a:solidFill>
                <a:latin typeface="verdana" panose="020B0604030504040204" pitchFamily="34" charset="0"/>
              </a:rPr>
              <a:t>Gradación de la atrofia gástrica </a:t>
            </a:r>
            <a:r>
              <a:rPr lang="es-ES" sz="600" b="1" dirty="0">
                <a:solidFill>
                  <a:srgbClr val="333333"/>
                </a:solidFill>
                <a:latin typeface="verdana" panose="020B0604030504040204" pitchFamily="34" charset="0"/>
              </a:rPr>
              <a:t>recientemente propuesta</a:t>
            </a:r>
          </a:p>
          <a:p>
            <a:pPr defTabSz="342900"/>
            <a:r>
              <a:rPr lang="es-ES" sz="600" b="1" dirty="0">
                <a:solidFill>
                  <a:srgbClr val="333333"/>
                </a:solidFill>
                <a:latin typeface="verdana" panose="020B0604030504040204" pitchFamily="34" charset="0"/>
              </a:rPr>
              <a:t> (</a:t>
            </a:r>
            <a:r>
              <a:rPr lang="es-ES" sz="600" b="1" dirty="0" err="1">
                <a:solidFill>
                  <a:srgbClr val="0000FF"/>
                </a:solidFill>
                <a:latin typeface="verdana" panose="020B0604030504040204" pitchFamily="34" charset="0"/>
                <a:hlinkClick r:id="rId2"/>
              </a:rPr>
              <a:t>Rugge</a:t>
            </a:r>
            <a:r>
              <a:rPr lang="es-ES" sz="600" b="1" dirty="0">
                <a:solidFill>
                  <a:srgbClr val="0000FF"/>
                </a:solidFill>
                <a:latin typeface="verdana" panose="020B0604030504040204" pitchFamily="34" charset="0"/>
              </a:rPr>
              <a:t> y Genta</a:t>
            </a:r>
            <a:r>
              <a:rPr lang="es-ES" sz="600" b="1" dirty="0">
                <a:solidFill>
                  <a:srgbClr val="333333"/>
                </a:solidFill>
                <a:latin typeface="verdana" panose="020B0604030504040204" pitchFamily="34" charset="0"/>
              </a:rPr>
              <a:t>, 2005). Esquema reproducido con permiso</a:t>
            </a:r>
          </a:p>
          <a:p>
            <a:pPr defTabSz="342900"/>
            <a:r>
              <a:rPr lang="es-ES" sz="600" b="1" dirty="0">
                <a:solidFill>
                  <a:srgbClr val="333333"/>
                </a:solidFill>
                <a:latin typeface="verdana" panose="020B0604030504040204" pitchFamily="34" charset="0"/>
              </a:rPr>
              <a:t> del Prof. RM Genta.</a:t>
            </a:r>
            <a:endParaRPr lang="es-ES" sz="600" dirty="0">
              <a:solidFill>
                <a:prstClr val="black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7920" y="4224406"/>
            <a:ext cx="1975919" cy="151440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55506" y="2490725"/>
            <a:ext cx="1444949" cy="1084640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5137839" y="357536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342900"/>
            <a:r>
              <a:rPr lang="es-ES" sz="600" b="1" dirty="0">
                <a:solidFill>
                  <a:srgbClr val="333333"/>
                </a:solidFill>
                <a:latin typeface="verdana" panose="020B0604030504040204" pitchFamily="34" charset="0"/>
              </a:rPr>
              <a:t>Mucosa de cuerpo gástrico </a:t>
            </a:r>
          </a:p>
          <a:p>
            <a:pPr defTabSz="342900"/>
            <a:r>
              <a:rPr lang="es-ES" sz="600" b="1" dirty="0">
                <a:solidFill>
                  <a:srgbClr val="333333"/>
                </a:solidFill>
                <a:latin typeface="verdana" panose="020B0604030504040204" pitchFamily="34" charset="0"/>
              </a:rPr>
              <a:t>con infiltrado inflamatorio grado 1 </a:t>
            </a:r>
          </a:p>
          <a:p>
            <a:pPr defTabSz="342900"/>
            <a:r>
              <a:rPr lang="es-ES" sz="600" b="1" dirty="0">
                <a:solidFill>
                  <a:srgbClr val="333333"/>
                </a:solidFill>
                <a:latin typeface="verdana" panose="020B0604030504040204" pitchFamily="34" charset="0"/>
              </a:rPr>
              <a:t>(gastritis superficial).</a:t>
            </a:r>
            <a:endParaRPr lang="es-ES" sz="600" dirty="0">
              <a:solidFill>
                <a:prstClr val="black"/>
              </a:solidFill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1844" y="4117899"/>
            <a:ext cx="2452223" cy="1253141"/>
          </a:xfrm>
          <a:prstGeom prst="rect">
            <a:avLst/>
          </a:prstGeom>
        </p:spPr>
      </p:pic>
      <p:cxnSp>
        <p:nvCxnSpPr>
          <p:cNvPr id="14" name="Conector recto de flecha 13"/>
          <p:cNvCxnSpPr/>
          <p:nvPr/>
        </p:nvCxnSpPr>
        <p:spPr>
          <a:xfrm flipH="1">
            <a:off x="3951214" y="2926323"/>
            <a:ext cx="143451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adroTexto 14"/>
          <p:cNvSpPr txBox="1"/>
          <p:nvPr/>
        </p:nvSpPr>
        <p:spPr>
          <a:xfrm>
            <a:off x="6016398" y="3947407"/>
            <a:ext cx="7312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s-ES" sz="1350" dirty="0">
                <a:solidFill>
                  <a:srgbClr val="0000FF"/>
                </a:solidFill>
              </a:rPr>
              <a:t>OLGIM 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3434031" y="3853247"/>
            <a:ext cx="65280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es-ES" sz="1350" dirty="0">
                <a:solidFill>
                  <a:srgbClr val="0000FF"/>
                </a:solidFill>
              </a:rPr>
              <a:t>OLGA </a:t>
            </a:r>
            <a:endParaRPr lang="es-ES" sz="1350" dirty="0">
              <a:solidFill>
                <a:prstClr val="black"/>
              </a:solidFill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3114856" y="2288111"/>
            <a:ext cx="129875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es-ES" sz="1050" dirty="0">
                <a:solidFill>
                  <a:srgbClr val="0000FF"/>
                </a:solidFill>
              </a:rPr>
              <a:t>Sistema de </a:t>
            </a:r>
            <a:r>
              <a:rPr lang="es-ES" sz="1050" dirty="0" err="1">
                <a:solidFill>
                  <a:srgbClr val="0000FF"/>
                </a:solidFill>
              </a:rPr>
              <a:t>Sydney</a:t>
            </a:r>
            <a:endParaRPr lang="es-ES" sz="1050" dirty="0">
              <a:solidFill>
                <a:prstClr val="black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3975912" y="3814247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Atrofia</a:t>
            </a:r>
            <a:endParaRPr lang="es-ES" dirty="0"/>
          </a:p>
        </p:txBody>
      </p:sp>
      <p:sp>
        <p:nvSpPr>
          <p:cNvPr id="18" name="CuadroTexto 17"/>
          <p:cNvSpPr txBox="1"/>
          <p:nvPr/>
        </p:nvSpPr>
        <p:spPr>
          <a:xfrm>
            <a:off x="4308837" y="2175935"/>
            <a:ext cx="1393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Inflamación</a:t>
            </a:r>
            <a:endParaRPr lang="es-ES" dirty="0"/>
          </a:p>
        </p:txBody>
      </p:sp>
      <p:sp>
        <p:nvSpPr>
          <p:cNvPr id="19" name="CuadroTexto 18"/>
          <p:cNvSpPr txBox="1"/>
          <p:nvPr/>
        </p:nvSpPr>
        <p:spPr>
          <a:xfrm>
            <a:off x="6605971" y="3886206"/>
            <a:ext cx="1285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Metaplasia</a:t>
            </a:r>
            <a:endParaRPr lang="es-ES" dirty="0"/>
          </a:p>
        </p:txBody>
      </p:sp>
      <p:sp>
        <p:nvSpPr>
          <p:cNvPr id="20" name="CuadroTexto 19"/>
          <p:cNvSpPr txBox="1"/>
          <p:nvPr/>
        </p:nvSpPr>
        <p:spPr>
          <a:xfrm>
            <a:off x="568774" y="5223626"/>
            <a:ext cx="1622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/>
              <a:t>Escala visual análoga</a:t>
            </a:r>
          </a:p>
          <a:p>
            <a:r>
              <a:rPr lang="es-ES" sz="1200" dirty="0" smtClean="0"/>
              <a:t>de inflamación 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28233261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827584" y="2060848"/>
            <a:ext cx="7416824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dirty="0">
                <a:solidFill>
                  <a:srgbClr val="333333"/>
                </a:solidFill>
                <a:latin typeface="verdana" panose="020B0604030504040204" pitchFamily="34" charset="0"/>
              </a:rPr>
              <a:t>El grupo internacional de expertos reunido en Houston en 1994,</a:t>
            </a:r>
          </a:p>
          <a:p>
            <a:pPr defTabSz="342900"/>
            <a:r>
              <a:rPr lang="es-ES" sz="1600" dirty="0">
                <a:solidFill>
                  <a:srgbClr val="333333"/>
                </a:solidFill>
                <a:latin typeface="verdana" panose="020B0604030504040204" pitchFamily="34" charset="0"/>
              </a:rPr>
              <a:t>para la revisión del Sistema </a:t>
            </a:r>
            <a:r>
              <a:rPr lang="es-ES" sz="1600" dirty="0" err="1">
                <a:solidFill>
                  <a:srgbClr val="333333"/>
                </a:solidFill>
                <a:latin typeface="verdana" panose="020B0604030504040204" pitchFamily="34" charset="0"/>
              </a:rPr>
              <a:t>Sydney</a:t>
            </a:r>
            <a:r>
              <a:rPr lang="es-ES" sz="1600" dirty="0">
                <a:solidFill>
                  <a:srgbClr val="333333"/>
                </a:solidFill>
                <a:latin typeface="verdana" panose="020B0604030504040204" pitchFamily="34" charset="0"/>
              </a:rPr>
              <a:t> de clasificación y gradación de las gastritis (</a:t>
            </a:r>
            <a:r>
              <a:rPr lang="es-ES" sz="1600" b="1" dirty="0">
                <a:solidFill>
                  <a:srgbClr val="8177AC"/>
                </a:solidFill>
                <a:latin typeface="verdana" panose="020B0604030504040204" pitchFamily="34" charset="0"/>
                <a:hlinkClick r:id="rId2"/>
              </a:rPr>
              <a:t>Dixon</a:t>
            </a:r>
            <a:r>
              <a:rPr lang="es-ES" sz="1600" dirty="0">
                <a:solidFill>
                  <a:srgbClr val="333333"/>
                </a:solidFill>
                <a:latin typeface="verdana" panose="020B0604030504040204" pitchFamily="34" charset="0"/>
              </a:rPr>
              <a:t> y col, 1996), </a:t>
            </a:r>
          </a:p>
          <a:p>
            <a:pPr defTabSz="342900"/>
            <a:r>
              <a:rPr lang="es-ES" sz="1600" dirty="0">
                <a:solidFill>
                  <a:srgbClr val="333333"/>
                </a:solidFill>
                <a:latin typeface="verdana" panose="020B0604030504040204" pitchFamily="34" charset="0"/>
              </a:rPr>
              <a:t>llegó a los siguientes acuerdos sobre el </a:t>
            </a:r>
            <a:r>
              <a:rPr lang="es-ES" sz="1600" dirty="0">
                <a:solidFill>
                  <a:srgbClr val="0000FF"/>
                </a:solidFill>
                <a:latin typeface="verdana" panose="020B0604030504040204" pitchFamily="34" charset="0"/>
              </a:rPr>
              <a:t>nivel “cero” </a:t>
            </a:r>
            <a:r>
              <a:rPr lang="es-ES" sz="1600" dirty="0">
                <a:solidFill>
                  <a:srgbClr val="333333"/>
                </a:solidFill>
                <a:latin typeface="verdana" panose="020B0604030504040204" pitchFamily="34" charset="0"/>
              </a:rPr>
              <a:t>de inflamación:</a:t>
            </a:r>
          </a:p>
          <a:p>
            <a:pPr defTabSz="342900"/>
            <a:r>
              <a:rPr lang="es-ES" sz="1600" dirty="0">
                <a:solidFill>
                  <a:srgbClr val="333333"/>
                </a:solidFill>
                <a:latin typeface="verdana" panose="020B0604030504040204" pitchFamily="34" charset="0"/>
              </a:rPr>
              <a:t>La densidad inflamatoria medida en el seno de la </a:t>
            </a:r>
            <a:r>
              <a:rPr lang="es-ES" sz="1600" dirty="0">
                <a:solidFill>
                  <a:srgbClr val="0000FF"/>
                </a:solidFill>
                <a:latin typeface="verdana" panose="020B0604030504040204" pitchFamily="34" charset="0"/>
              </a:rPr>
              <a:t>lamina propia</a:t>
            </a:r>
          </a:p>
          <a:p>
            <a:pPr defTabSz="342900"/>
            <a:r>
              <a:rPr lang="es-ES" sz="1600" dirty="0">
                <a:solidFill>
                  <a:srgbClr val="333333"/>
                </a:solidFill>
                <a:latin typeface="verdana" panose="020B0604030504040204" pitchFamily="34" charset="0"/>
              </a:rPr>
              <a:t>es de un máximo de </a:t>
            </a:r>
            <a:r>
              <a:rPr lang="es-ES" sz="1600" dirty="0">
                <a:solidFill>
                  <a:srgbClr val="0000FF"/>
                </a:solidFill>
                <a:latin typeface="verdana" panose="020B0604030504040204" pitchFamily="34" charset="0"/>
              </a:rPr>
              <a:t>2 a 5 linfocitos</a:t>
            </a:r>
            <a:r>
              <a:rPr lang="es-ES" sz="1600" dirty="0">
                <a:solidFill>
                  <a:srgbClr val="333333"/>
                </a:solidFill>
                <a:latin typeface="verdana" panose="020B0604030504040204" pitchFamily="34" charset="0"/>
              </a:rPr>
              <a:t>, plasmáticas y macrófagos por campo de gran aumento (objetivo x40),</a:t>
            </a:r>
          </a:p>
          <a:p>
            <a:pPr defTabSz="342900"/>
            <a:r>
              <a:rPr lang="es-ES" sz="1600" dirty="0">
                <a:solidFill>
                  <a:srgbClr val="333333"/>
                </a:solidFill>
                <a:latin typeface="verdana" panose="020B0604030504040204" pitchFamily="34" charset="0"/>
              </a:rPr>
              <a:t>y en la mucosa </a:t>
            </a:r>
            <a:r>
              <a:rPr lang="es-ES" sz="1600" dirty="0" err="1">
                <a:solidFill>
                  <a:srgbClr val="333333"/>
                </a:solidFill>
                <a:latin typeface="verdana" panose="020B0604030504040204" pitchFamily="34" charset="0"/>
              </a:rPr>
              <a:t>foveolar</a:t>
            </a:r>
            <a:r>
              <a:rPr lang="es-ES" sz="1600" dirty="0">
                <a:solidFill>
                  <a:srgbClr val="333333"/>
                </a:solidFill>
                <a:latin typeface="verdana" panose="020B0604030504040204" pitchFamily="34" charset="0"/>
              </a:rPr>
              <a:t> superficial de </a:t>
            </a:r>
            <a:r>
              <a:rPr lang="es-ES" sz="1600" dirty="0">
                <a:solidFill>
                  <a:srgbClr val="0000FF"/>
                </a:solidFill>
                <a:latin typeface="verdana" panose="020B0604030504040204" pitchFamily="34" charset="0"/>
              </a:rPr>
              <a:t>2-3 linfocitos entre cada </a:t>
            </a:r>
            <a:r>
              <a:rPr lang="es-ES" sz="1600" dirty="0" err="1">
                <a:solidFill>
                  <a:srgbClr val="0000FF"/>
                </a:solidFill>
                <a:latin typeface="verdana" panose="020B0604030504040204" pitchFamily="34" charset="0"/>
              </a:rPr>
              <a:t>foveola</a:t>
            </a:r>
            <a:r>
              <a:rPr lang="es-ES" sz="1600" dirty="0">
                <a:solidFill>
                  <a:srgbClr val="0000FF"/>
                </a:solidFill>
                <a:latin typeface="verdana" panose="020B0604030504040204" pitchFamily="34" charset="0"/>
              </a:rPr>
              <a:t>.</a:t>
            </a:r>
          </a:p>
          <a:p>
            <a:pPr defTabSz="342900"/>
            <a:r>
              <a:rPr lang="es-ES" sz="1600" dirty="0">
                <a:solidFill>
                  <a:srgbClr val="0000FF"/>
                </a:solidFill>
                <a:latin typeface="verdana" panose="020B0604030504040204" pitchFamily="34" charset="0"/>
              </a:rPr>
              <a:t>Sobre el epitelio superficial </a:t>
            </a:r>
            <a:r>
              <a:rPr lang="es-ES" sz="1600" dirty="0">
                <a:solidFill>
                  <a:srgbClr val="333333"/>
                </a:solidFill>
                <a:latin typeface="verdana" panose="020B0604030504040204" pitchFamily="34" charset="0"/>
              </a:rPr>
              <a:t>pueden llegar a observarse hasta</a:t>
            </a:r>
          </a:p>
          <a:p>
            <a:pPr defTabSz="342900"/>
            <a:r>
              <a:rPr lang="es-ES" sz="1600" dirty="0">
                <a:solidFill>
                  <a:srgbClr val="0000FF"/>
                </a:solidFill>
                <a:latin typeface="verdana" panose="020B0604030504040204" pitchFamily="34" charset="0"/>
              </a:rPr>
              <a:t>5 linfocitos por cada 100 </a:t>
            </a:r>
            <a:r>
              <a:rPr lang="es-ES" sz="1600" dirty="0">
                <a:solidFill>
                  <a:srgbClr val="333333"/>
                </a:solidFill>
                <a:latin typeface="verdana" panose="020B0604030504040204" pitchFamily="34" charset="0"/>
              </a:rPr>
              <a:t>núcleos de células epiteliales superficiales.</a:t>
            </a:r>
          </a:p>
          <a:p>
            <a:pPr defTabSz="342900"/>
            <a:r>
              <a:rPr lang="es-ES" sz="1600" dirty="0">
                <a:solidFill>
                  <a:srgbClr val="333333"/>
                </a:solidFill>
                <a:latin typeface="verdana" panose="020B0604030504040204" pitchFamily="34" charset="0"/>
              </a:rPr>
              <a:t>La valoración de la densidad del componente inflamatorio</a:t>
            </a:r>
          </a:p>
          <a:p>
            <a:pPr defTabSz="342900"/>
            <a:r>
              <a:rPr lang="es-ES" sz="1600" dirty="0">
                <a:solidFill>
                  <a:srgbClr val="333333"/>
                </a:solidFill>
                <a:latin typeface="verdana" panose="020B0604030504040204" pitchFamily="34" charset="0"/>
              </a:rPr>
              <a:t>debe realizarse en la mucosa alejada de posibles folículos linfoides.</a:t>
            </a:r>
            <a:r>
              <a:rPr lang="es-ES" sz="900" dirty="0">
                <a:solidFill>
                  <a:prstClr val="black"/>
                </a:solidFill>
              </a:rPr>
              <a:t/>
            </a:r>
            <a:br>
              <a:rPr lang="es-ES" sz="900" dirty="0">
                <a:solidFill>
                  <a:prstClr val="black"/>
                </a:solidFill>
              </a:rPr>
            </a:br>
            <a:r>
              <a:rPr lang="es-ES" sz="900" dirty="0">
                <a:solidFill>
                  <a:prstClr val="black"/>
                </a:solidFill>
              </a:rPr>
              <a:t/>
            </a:r>
            <a:br>
              <a:rPr lang="es-ES" sz="900" dirty="0">
                <a:solidFill>
                  <a:prstClr val="black"/>
                </a:solidFill>
              </a:rPr>
            </a:br>
            <a:endParaRPr lang="es-ES" sz="900" dirty="0">
              <a:solidFill>
                <a:prstClr val="black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698156" y="1413431"/>
            <a:ext cx="65170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dirty="0">
                <a:solidFill>
                  <a:srgbClr val="0000FF"/>
                </a:solidFill>
                <a:latin typeface="ff3"/>
              </a:rPr>
              <a:t>Sistema </a:t>
            </a:r>
            <a:r>
              <a:rPr lang="es-ES" sz="1600" dirty="0" err="1">
                <a:solidFill>
                  <a:srgbClr val="0000FF"/>
                </a:solidFill>
                <a:latin typeface="ff3"/>
              </a:rPr>
              <a:t>Sydney</a:t>
            </a:r>
            <a:r>
              <a:rPr lang="es-ES" sz="1600" dirty="0">
                <a:solidFill>
                  <a:srgbClr val="0000FF"/>
                </a:solidFill>
                <a:latin typeface="ff3"/>
              </a:rPr>
              <a:t> de clasificación y gradación de las gastritis</a:t>
            </a:r>
          </a:p>
        </p:txBody>
      </p:sp>
      <p:sp>
        <p:nvSpPr>
          <p:cNvPr id="4" name="Rectángulo redondeado 3"/>
          <p:cNvSpPr/>
          <p:nvPr/>
        </p:nvSpPr>
        <p:spPr>
          <a:xfrm>
            <a:off x="6732240" y="116632"/>
            <a:ext cx="648072" cy="28803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21550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370702" y="1422045"/>
            <a:ext cx="67962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400" dirty="0">
                <a:solidFill>
                  <a:prstClr val="black"/>
                </a:solidFill>
              </a:rPr>
              <a:t>la MI se ha dividido en dos subtipos principales: intestino delgado y colon.</a:t>
            </a:r>
          </a:p>
          <a:p>
            <a:pPr defTabSz="342900"/>
            <a:endParaRPr lang="es-ES" sz="1400" dirty="0">
              <a:solidFill>
                <a:srgbClr val="0000FF"/>
              </a:solidFill>
            </a:endParaRPr>
          </a:p>
          <a:p>
            <a:pPr defTabSz="342900"/>
            <a:r>
              <a:rPr lang="es-ES" sz="1400" dirty="0">
                <a:solidFill>
                  <a:srgbClr val="0000FF"/>
                </a:solidFill>
              </a:rPr>
              <a:t>Tipo I (tipo completo o de intestino delgado)</a:t>
            </a:r>
          </a:p>
          <a:p>
            <a:pPr defTabSz="342900"/>
            <a:r>
              <a:rPr lang="es-ES" sz="1400" dirty="0">
                <a:solidFill>
                  <a:srgbClr val="0000FF"/>
                </a:solidFill>
              </a:rPr>
              <a:t>Tipos II  (</a:t>
            </a:r>
            <a:r>
              <a:rPr lang="es-ES" sz="1400" dirty="0" err="1">
                <a:solidFill>
                  <a:srgbClr val="0000FF"/>
                </a:solidFill>
              </a:rPr>
              <a:t>colónico</a:t>
            </a:r>
            <a:r>
              <a:rPr lang="es-ES" sz="1400" dirty="0">
                <a:solidFill>
                  <a:srgbClr val="0000FF"/>
                </a:solidFill>
              </a:rPr>
              <a:t> indeterminado ) </a:t>
            </a:r>
          </a:p>
          <a:p>
            <a:pPr defTabSz="342900"/>
            <a:r>
              <a:rPr lang="es-ES" sz="1400" dirty="0">
                <a:solidFill>
                  <a:srgbClr val="0000FF"/>
                </a:solidFill>
              </a:rPr>
              <a:t>Tipo  III (tipo incompleto o </a:t>
            </a:r>
            <a:r>
              <a:rPr lang="es-ES" sz="1400" dirty="0" err="1">
                <a:solidFill>
                  <a:srgbClr val="0000FF"/>
                </a:solidFill>
              </a:rPr>
              <a:t>colónico</a:t>
            </a:r>
            <a:r>
              <a:rPr lang="es-ES" sz="1400" dirty="0">
                <a:solidFill>
                  <a:srgbClr val="0000FF"/>
                </a:solidFill>
              </a:rPr>
              <a:t>)</a:t>
            </a:r>
          </a:p>
          <a:p>
            <a:pPr defTabSz="342900"/>
            <a:endParaRPr lang="es-ES" sz="1400" dirty="0">
              <a:solidFill>
                <a:prstClr val="black"/>
              </a:solidFill>
            </a:endParaRPr>
          </a:p>
          <a:p>
            <a:pPr defTabSz="342900"/>
            <a:r>
              <a:rPr lang="es-ES" sz="1400" dirty="0">
                <a:solidFill>
                  <a:prstClr val="black"/>
                </a:solidFill>
              </a:rPr>
              <a:t>El tipo III presenta </a:t>
            </a:r>
            <a:r>
              <a:rPr lang="es-ES" sz="1400" dirty="0" err="1">
                <a:solidFill>
                  <a:prstClr val="black"/>
                </a:solidFill>
              </a:rPr>
              <a:t>sulfomucinas</a:t>
            </a:r>
            <a:r>
              <a:rPr lang="es-ES" sz="1400" dirty="0">
                <a:solidFill>
                  <a:prstClr val="black"/>
                </a:solidFill>
              </a:rPr>
              <a:t> . Mayor riesgo de transformación neoplásica. </a:t>
            </a:r>
          </a:p>
          <a:p>
            <a:pPr defTabSz="342900"/>
            <a:r>
              <a:rPr lang="es-ES" sz="1400" dirty="0">
                <a:solidFill>
                  <a:prstClr val="black"/>
                </a:solidFill>
              </a:rPr>
              <a:t>MUC2 +   ,  MUC5AC -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357158" y="500042"/>
            <a:ext cx="22525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s-ES" sz="1600" b="1" dirty="0" err="1">
                <a:solidFill>
                  <a:srgbClr val="0000FF"/>
                </a:solidFill>
                <a:latin typeface="ff3"/>
              </a:rPr>
              <a:t>Metaplasia</a:t>
            </a:r>
            <a:r>
              <a:rPr lang="es-ES" sz="1600" b="1" dirty="0">
                <a:solidFill>
                  <a:srgbClr val="0000FF"/>
                </a:solidFill>
                <a:latin typeface="ff3"/>
              </a:rPr>
              <a:t> Intestinal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388" y="928670"/>
            <a:ext cx="2714612" cy="169287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794" y="3571876"/>
            <a:ext cx="4572638" cy="257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888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3 Marcador de contenido" descr="concurso 1.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28625" y="714375"/>
            <a:ext cx="8286750" cy="5810250"/>
          </a:xfrm>
        </p:spPr>
      </p:pic>
      <p:sp>
        <p:nvSpPr>
          <p:cNvPr id="5123" name="4 Rectángulo"/>
          <p:cNvSpPr>
            <a:spLocks noChangeArrowheads="1"/>
          </p:cNvSpPr>
          <p:nvPr/>
        </p:nvSpPr>
        <p:spPr bwMode="auto">
          <a:xfrm>
            <a:off x="3998913" y="1812925"/>
            <a:ext cx="17970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dirty="0">
                <a:solidFill>
                  <a:schemeClr val="bg1"/>
                </a:solidFill>
              </a:rPr>
              <a:t> </a:t>
            </a:r>
            <a:endParaRPr lang="es-ES" sz="2000" dirty="0">
              <a:solidFill>
                <a:srgbClr val="FF0000"/>
              </a:solidFill>
            </a:endParaRPr>
          </a:p>
          <a:p>
            <a:r>
              <a:rPr lang="es-E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Gastritis </a:t>
            </a:r>
            <a:r>
              <a:rPr lang="es-E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s-E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67544" y="836712"/>
            <a:ext cx="66247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AR" b="1" i="1" dirty="0">
                <a:solidFill>
                  <a:srgbClr val="000000"/>
                </a:solidFill>
                <a:latin typeface="Times New Roman" panose="02020603050405020304" pitchFamily="18" charset="0"/>
                <a:ea typeface="Kozuka Mincho Pro B"/>
                <a:cs typeface="Times New Roman" panose="02020603050405020304" pitchFamily="18" charset="0"/>
              </a:rPr>
              <a:t>Propuesta piloto de un novedoso método de cuantificación porcentual digitalizada, para  determinar en forma objetiva el score OLGIM. </a:t>
            </a:r>
            <a:endParaRPr lang="es-ES" dirty="0">
              <a:solidFill>
                <a:srgbClr val="000000"/>
              </a:solidFill>
              <a:latin typeface="Helvetica" panose="020B0604020202020204" pitchFamily="34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AR" b="1" i="1" dirty="0">
                <a:solidFill>
                  <a:srgbClr val="000000"/>
                </a:solidFill>
                <a:latin typeface="Times New Roman" panose="02020603050405020304" pitchFamily="18" charset="0"/>
                <a:ea typeface="Kozuka Mincho Pro B"/>
                <a:cs typeface="Times New Roman" panose="02020603050405020304" pitchFamily="18" charset="0"/>
              </a:rPr>
              <a:t> </a:t>
            </a:r>
            <a:endParaRPr lang="es-ES" dirty="0">
              <a:solidFill>
                <a:srgbClr val="000000"/>
              </a:solidFill>
              <a:latin typeface="Helvetica" panose="020B0604020202020204" pitchFamily="34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ES_tradnl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E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ES_tradnl" b="1" i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s-E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ES_tradnl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Prof. </a:t>
            </a:r>
            <a:r>
              <a:rPr lang="es-ES_tradnl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Adj</a:t>
            </a:r>
            <a:r>
              <a:rPr lang="es-ES_tradnl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s-ES_tradnl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Dr.Oscar</a:t>
            </a:r>
            <a:r>
              <a:rPr lang="es-ES_tradnl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Alfredo Bedini. 1</a:t>
            </a:r>
            <a:endParaRPr lang="es-E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ES_tradnl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</a:t>
            </a:r>
            <a:r>
              <a:rPr lang="es-ES_tradnl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Dr.Ariel</a:t>
            </a:r>
            <a:r>
              <a:rPr lang="es-ES_tradnl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Naves. 2</a:t>
            </a:r>
            <a:endParaRPr lang="es-E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ES_tradnl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E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s-ES_tradnl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Jefe Departamento de Gastroenterología experimental. Facultad de Ciencias Médicas. UNR.</a:t>
            </a:r>
            <a:endParaRPr lang="es-E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s-ES_tradnl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Instituto de Histopatología de Rosario.</a:t>
            </a:r>
            <a:endParaRPr lang="es-E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785786" y="5429264"/>
            <a:ext cx="59766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Trabajo Científico presentado en el Congreso Argentino </a:t>
            </a:r>
          </a:p>
          <a:p>
            <a:r>
              <a:rPr lang="es-ES" dirty="0" smtClean="0"/>
              <a:t>Mar del Plata . 2017.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223895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>
            <a:hlinkClick r:id="" action="ppaction://ole?verb=0"/>
          </p:cNvPr>
          <p:cNvGraphicFramePr>
            <a:graphicFrameLocks noChangeAspect="1"/>
          </p:cNvGraphicFramePr>
          <p:nvPr>
            <p:extLst/>
          </p:nvPr>
        </p:nvGraphicFramePr>
        <p:xfrm>
          <a:off x="359433" y="1009635"/>
          <a:ext cx="6300853" cy="4724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6" name="Presentación" r:id="rId4" imgW="4569445" imgH="3426611" progId="PowerPoint.Show.12">
                  <p:embed/>
                </p:oleObj>
              </mc:Choice>
              <mc:Fallback>
                <p:oleObj name="Presentación" r:id="rId4" imgW="4569445" imgH="3426611" progId="PowerPoint.Show.12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433" y="1009635"/>
                        <a:ext cx="6300853" cy="472454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70633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77" y="993175"/>
            <a:ext cx="6011561" cy="450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1213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823" y="982362"/>
            <a:ext cx="6316361" cy="473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5988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35" y="814000"/>
            <a:ext cx="6285471" cy="471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1496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363" y="1136822"/>
            <a:ext cx="5714999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8242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redondeado 7"/>
          <p:cNvSpPr/>
          <p:nvPr/>
        </p:nvSpPr>
        <p:spPr>
          <a:xfrm>
            <a:off x="1000898" y="993175"/>
            <a:ext cx="3595816" cy="7352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>
              <a:solidFill>
                <a:prstClr val="white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112676" y="1815971"/>
            <a:ext cx="15504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s-ES" sz="1600" dirty="0">
                <a:solidFill>
                  <a:prstClr val="black"/>
                </a:solidFill>
              </a:rPr>
              <a:t>Epidemiología.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112676" y="2298098"/>
            <a:ext cx="61739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En la población occidental, hay evidencia de una </a:t>
            </a:r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equivalencia entre la </a:t>
            </a:r>
            <a:r>
              <a:rPr lang="es-ES" sz="1600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incidencia de gastritis causada por </a:t>
            </a:r>
            <a:r>
              <a:rPr lang="es-ES" sz="1600" i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H. pylori</a:t>
            </a:r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 con </a:t>
            </a:r>
            <a:r>
              <a:rPr lang="es-ES" sz="1600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gastritis autoinmune.</a:t>
            </a:r>
            <a:endParaRPr lang="es-ES" sz="1600" u="sng" dirty="0">
              <a:solidFill>
                <a:srgbClr val="0000FF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112676" y="3214043"/>
            <a:ext cx="6173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La prevalencia 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de </a:t>
            </a:r>
            <a:r>
              <a:rPr lang="es-ES" sz="16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la infección por </a:t>
            </a:r>
            <a:r>
              <a:rPr lang="es-ES" sz="1600" i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H. pylori</a:t>
            </a:r>
            <a:r>
              <a:rPr lang="es-ES" sz="1600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 en niños 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de la población occidental es de aproximadamente el </a:t>
            </a:r>
            <a:r>
              <a:rPr lang="es-ES" sz="16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7%</a:t>
            </a:r>
            <a:r>
              <a:rPr lang="es-ES" sz="1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pero alrededor del </a:t>
            </a:r>
            <a:r>
              <a:rPr lang="es-ES" sz="1600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50% en los países en desarrollo</a:t>
            </a:r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endParaRPr lang="es-ES" sz="1600" dirty="0">
              <a:solidFill>
                <a:srgbClr val="0000FF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112676" y="4129987"/>
            <a:ext cx="61739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75% en África, el 63% en América del Sur y el 58% en Asia.</a:t>
            </a:r>
            <a:endParaRPr lang="es-ES" sz="1600" dirty="0">
              <a:solidFill>
                <a:prstClr val="black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112677" y="1203240"/>
            <a:ext cx="40159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s-ES" sz="1600" b="1" dirty="0">
                <a:solidFill>
                  <a:prstClr val="black"/>
                </a:solidFill>
                <a:latin typeface="ff3"/>
              </a:rPr>
              <a:t>Gastritis por </a:t>
            </a:r>
            <a:r>
              <a:rPr lang="es-ES" sz="1600" b="1" dirty="0" err="1">
                <a:solidFill>
                  <a:prstClr val="black"/>
                </a:solidFill>
                <a:latin typeface="ff3"/>
              </a:rPr>
              <a:t>Helicobacter</a:t>
            </a:r>
            <a:r>
              <a:rPr lang="es-ES" sz="1600" b="1" dirty="0">
                <a:solidFill>
                  <a:prstClr val="black"/>
                </a:solidFill>
                <a:latin typeface="ff3"/>
              </a:rPr>
              <a:t> Pylori</a:t>
            </a: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0892" y="285728"/>
            <a:ext cx="1571636" cy="1788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35221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94049" y="714356"/>
            <a:ext cx="17491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b="1" dirty="0">
                <a:solidFill>
                  <a:srgbClr val="0000FF"/>
                </a:solidFill>
                <a:latin typeface="ff3"/>
              </a:rPr>
              <a:t>Fisiopatología</a:t>
            </a:r>
          </a:p>
        </p:txBody>
      </p:sp>
      <p:sp>
        <p:nvSpPr>
          <p:cNvPr id="3" name="Rectángulo 2"/>
          <p:cNvSpPr/>
          <p:nvPr/>
        </p:nvSpPr>
        <p:spPr>
          <a:xfrm>
            <a:off x="500034" y="1071546"/>
            <a:ext cx="59230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La transmisión :  </a:t>
            </a:r>
            <a:r>
              <a:rPr lang="es-ES" sz="1600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por vía fecal-oral.</a:t>
            </a:r>
            <a:r>
              <a:rPr lang="es-ES" sz="1350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 </a:t>
            </a:r>
            <a:endParaRPr lang="es-ES" sz="1350" u="sng" dirty="0">
              <a:solidFill>
                <a:srgbClr val="0000FF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00034" y="1500174"/>
            <a:ext cx="6398942" cy="2531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defTabSz="342900">
              <a:buFont typeface="+mj-lt"/>
              <a:buAutoNum type="arabicPeriod"/>
            </a:pPr>
            <a:r>
              <a:rPr lang="es-ES" sz="16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H. pylori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 posee </a:t>
            </a:r>
            <a:r>
              <a:rPr lang="es-ES" sz="1600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varios factores de virulencia 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que : </a:t>
            </a:r>
          </a:p>
          <a:p>
            <a:pPr marL="257175" indent="-257175" defTabSz="342900">
              <a:buFont typeface="+mj-lt"/>
              <a:buAutoNum type="arabicPeriod"/>
            </a:pP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facilitan la </a:t>
            </a:r>
            <a:r>
              <a:rPr lang="es-ES" sz="1600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adhesión celular </a:t>
            </a:r>
          </a:p>
          <a:p>
            <a:pPr marL="257175" indent="-257175" defTabSz="342900">
              <a:buFont typeface="+mj-lt"/>
              <a:buAutoNum type="arabicPeriod"/>
            </a:pP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Producen </a:t>
            </a:r>
            <a:r>
              <a:rPr lang="es-ES" sz="1600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daño celular e interrupción de uniones estrechas </a:t>
            </a:r>
          </a:p>
          <a:p>
            <a:pPr marL="257175" indent="-257175" defTabSz="342900">
              <a:buFont typeface="+mj-lt"/>
              <a:buAutoNum type="arabicPeriod"/>
            </a:pP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Evasión de la </a:t>
            </a:r>
            <a:r>
              <a:rPr lang="es-ES" sz="1600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respuesta inmune 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(p. Ej., LPS).</a:t>
            </a:r>
          </a:p>
          <a:p>
            <a:pPr defTabSz="342900"/>
            <a:endParaRPr lang="es-ES" sz="135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defTabSz="342900"/>
            <a:endParaRPr lang="es-ES" sz="135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defTabSz="342900"/>
            <a:endParaRPr lang="es-ES" sz="135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defTabSz="342900"/>
            <a:endParaRPr lang="es-ES" sz="135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defTabSz="342900"/>
            <a:endParaRPr lang="es-ES" sz="135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defTabSz="342900"/>
            <a:endParaRPr lang="es-ES" sz="135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defTabSz="342900"/>
            <a:endParaRPr lang="es-ES" sz="1350" dirty="0">
              <a:solidFill>
                <a:prstClr val="black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500034" y="2643182"/>
            <a:ext cx="64619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 El </a:t>
            </a:r>
            <a:r>
              <a:rPr lang="es-ES" sz="1600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gen asociado a la </a:t>
            </a:r>
            <a:r>
              <a:rPr lang="es-ES" sz="1600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citotoxina</a:t>
            </a:r>
            <a:r>
              <a:rPr lang="es-ES" sz="1600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a (</a:t>
            </a:r>
            <a:r>
              <a:rPr lang="es-ES" sz="1600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CagA</a:t>
            </a:r>
            <a:r>
              <a:rPr lang="es-ES" sz="1600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) 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es un </a:t>
            </a:r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potente </a:t>
            </a:r>
            <a:r>
              <a:rPr lang="es-ES" sz="1600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inductor de inflamación </a:t>
            </a:r>
            <a:r>
              <a:rPr lang="es-ES" sz="1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y 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se correlaciona con el desarrollo de </a:t>
            </a:r>
            <a:r>
              <a:rPr lang="es-ES" sz="1600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cáncer gástrico.</a:t>
            </a:r>
            <a:endParaRPr lang="es-ES" sz="1600" u="sng" dirty="0">
              <a:solidFill>
                <a:srgbClr val="0000FF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00034" y="3643314"/>
            <a:ext cx="67138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La infección con H. pylori </a:t>
            </a:r>
            <a:r>
              <a:rPr lang="es-ES" sz="1600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desencadena IL-8,</a:t>
            </a:r>
          </a:p>
          <a:p>
            <a:pPr defTabSz="342900"/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que </a:t>
            </a:r>
            <a:r>
              <a:rPr lang="es-ES" sz="1600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atrae a los neutrófilos liberando RL</a:t>
            </a:r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que conducen a </a:t>
            </a:r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daño celular.</a:t>
            </a:r>
          </a:p>
        </p:txBody>
      </p:sp>
      <p:sp>
        <p:nvSpPr>
          <p:cNvPr id="8" name="Elipse 7"/>
          <p:cNvSpPr/>
          <p:nvPr/>
        </p:nvSpPr>
        <p:spPr>
          <a:xfrm>
            <a:off x="285720" y="1571612"/>
            <a:ext cx="191530" cy="1668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>
              <a:solidFill>
                <a:prstClr val="white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2714620"/>
            <a:ext cx="205758" cy="17832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3714752"/>
            <a:ext cx="205758" cy="17832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71670" y="4500570"/>
            <a:ext cx="4026986" cy="1973396"/>
          </a:xfrm>
          <a:prstGeom prst="rect">
            <a:avLst/>
          </a:prstGeom>
        </p:spPr>
      </p:pic>
      <p:sp>
        <p:nvSpPr>
          <p:cNvPr id="11" name="Rectángulo redondeado 10"/>
          <p:cNvSpPr/>
          <p:nvPr/>
        </p:nvSpPr>
        <p:spPr>
          <a:xfrm>
            <a:off x="6516216" y="116632"/>
            <a:ext cx="792088" cy="36004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18455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611560" y="5157192"/>
            <a:ext cx="59868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Tanto la forma </a:t>
            </a:r>
            <a:r>
              <a:rPr lang="es-ES" sz="1600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no atrófica </a:t>
            </a:r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como </a:t>
            </a:r>
            <a:r>
              <a:rPr lang="es-ES" sz="1600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la atrófica </a:t>
            </a:r>
            <a:r>
              <a:rPr lang="es-ES" sz="16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son fenotipos </a:t>
            </a:r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de gastritis producidos en diferentes etapas de la misma enfermedad.</a:t>
            </a:r>
            <a:endParaRPr lang="es-ES" sz="1600" dirty="0">
              <a:solidFill>
                <a:srgbClr val="0000FF"/>
              </a:solidFill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384123" y="4941168"/>
            <a:ext cx="6950676" cy="121444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/>
            <a:endParaRPr lang="es-ES" sz="1350">
              <a:solidFill>
                <a:prstClr val="white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23528" y="436487"/>
            <a:ext cx="18473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7" name="Rectángulo 6"/>
          <p:cNvSpPr/>
          <p:nvPr/>
        </p:nvSpPr>
        <p:spPr>
          <a:xfrm>
            <a:off x="495636" y="436487"/>
            <a:ext cx="695668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0000FF"/>
                </a:solidFill>
              </a:rPr>
              <a:t>Gastritis crónica superficial </a:t>
            </a:r>
            <a:r>
              <a:rPr lang="es-ES" dirty="0" smtClean="0">
                <a:solidFill>
                  <a:srgbClr val="0000FF"/>
                </a:solidFill>
              </a:rPr>
              <a:t>no atrófica del antro</a:t>
            </a:r>
          </a:p>
          <a:p>
            <a:endParaRPr lang="es-ES" dirty="0">
              <a:solidFill>
                <a:srgbClr val="0000FF"/>
              </a:solidFill>
            </a:endParaRPr>
          </a:p>
          <a:p>
            <a:r>
              <a:rPr lang="es-ES" dirty="0" smtClean="0">
                <a:solidFill>
                  <a:srgbClr val="0000FF"/>
                </a:solidFill>
              </a:rPr>
              <a:t>Gastritis crónica superficial no atrófica del cuerpo</a:t>
            </a:r>
            <a:endParaRPr lang="es-ES" dirty="0">
              <a:solidFill>
                <a:srgbClr val="0000FF"/>
              </a:solidFill>
            </a:endParaRPr>
          </a:p>
          <a:p>
            <a:endParaRPr lang="es-ES" dirty="0">
              <a:solidFill>
                <a:srgbClr val="0000FF"/>
              </a:solidFill>
            </a:endParaRPr>
          </a:p>
          <a:p>
            <a:r>
              <a:rPr lang="es-ES" dirty="0">
                <a:solidFill>
                  <a:srgbClr val="0000FF"/>
                </a:solidFill>
              </a:rPr>
              <a:t>Gastritis crónica profunda con folículos </a:t>
            </a:r>
            <a:r>
              <a:rPr lang="es-ES" dirty="0" smtClean="0">
                <a:solidFill>
                  <a:srgbClr val="0000FF"/>
                </a:solidFill>
              </a:rPr>
              <a:t>linfoides ( + del antro ) </a:t>
            </a:r>
            <a:endParaRPr lang="es-ES" dirty="0">
              <a:solidFill>
                <a:srgbClr val="0000FF"/>
              </a:solidFill>
            </a:endParaRPr>
          </a:p>
          <a:p>
            <a:endParaRPr lang="es-ES" dirty="0">
              <a:solidFill>
                <a:srgbClr val="0000FF"/>
              </a:solidFill>
            </a:endParaRPr>
          </a:p>
          <a:p>
            <a:r>
              <a:rPr lang="es-ES" dirty="0">
                <a:solidFill>
                  <a:srgbClr val="0000FF"/>
                </a:solidFill>
              </a:rPr>
              <a:t>Gastritis crónica con áreas de atrofia y áreas de </a:t>
            </a:r>
            <a:r>
              <a:rPr lang="es-ES" dirty="0" err="1">
                <a:solidFill>
                  <a:srgbClr val="0000FF"/>
                </a:solidFill>
              </a:rPr>
              <a:t>metaplasia</a:t>
            </a:r>
            <a:r>
              <a:rPr lang="es-ES" dirty="0">
                <a:solidFill>
                  <a:srgbClr val="0000FF"/>
                </a:solidFill>
              </a:rPr>
              <a:t> </a:t>
            </a:r>
            <a:r>
              <a:rPr lang="es-ES" dirty="0" err="1" smtClean="0">
                <a:solidFill>
                  <a:srgbClr val="0000FF"/>
                </a:solidFill>
              </a:rPr>
              <a:t>pseudopilórica</a:t>
            </a:r>
            <a:r>
              <a:rPr lang="es-ES" dirty="0" smtClean="0">
                <a:solidFill>
                  <a:srgbClr val="0000FF"/>
                </a:solidFill>
              </a:rPr>
              <a:t> del cuerpo.</a:t>
            </a:r>
            <a:endParaRPr lang="es-ES" dirty="0">
              <a:solidFill>
                <a:srgbClr val="0000FF"/>
              </a:solidFill>
            </a:endParaRPr>
          </a:p>
          <a:p>
            <a:endParaRPr lang="es-ES" dirty="0">
              <a:solidFill>
                <a:srgbClr val="0000FF"/>
              </a:solidFill>
            </a:endParaRPr>
          </a:p>
          <a:p>
            <a:r>
              <a:rPr lang="es-ES" dirty="0">
                <a:solidFill>
                  <a:srgbClr val="0000FF"/>
                </a:solidFill>
              </a:rPr>
              <a:t>Gastritis </a:t>
            </a:r>
            <a:r>
              <a:rPr lang="es-ES" dirty="0" smtClean="0">
                <a:solidFill>
                  <a:srgbClr val="0000FF"/>
                </a:solidFill>
              </a:rPr>
              <a:t>crónica atrófica </a:t>
            </a:r>
            <a:r>
              <a:rPr lang="es-ES" dirty="0">
                <a:solidFill>
                  <a:srgbClr val="0000FF"/>
                </a:solidFill>
              </a:rPr>
              <a:t>del </a:t>
            </a:r>
            <a:r>
              <a:rPr lang="es-ES" dirty="0" smtClean="0">
                <a:solidFill>
                  <a:srgbClr val="0000FF"/>
                </a:solidFill>
              </a:rPr>
              <a:t>cuerpo con MI</a:t>
            </a:r>
          </a:p>
          <a:p>
            <a:r>
              <a:rPr lang="es-ES" dirty="0" smtClean="0">
                <a:solidFill>
                  <a:srgbClr val="0000FF"/>
                </a:solidFill>
              </a:rPr>
              <a:t>Gastritis crónica atrófica multifocal  con MI</a:t>
            </a:r>
            <a:endParaRPr lang="es-ES" dirty="0">
              <a:solidFill>
                <a:srgbClr val="0000FF"/>
              </a:solidFill>
            </a:endParaRPr>
          </a:p>
          <a:p>
            <a:endParaRPr lang="es-ES" dirty="0">
              <a:solidFill>
                <a:srgbClr val="0000FF"/>
              </a:solidFill>
            </a:endParaRPr>
          </a:p>
          <a:p>
            <a:r>
              <a:rPr lang="es-ES" dirty="0">
                <a:solidFill>
                  <a:srgbClr val="0000FF"/>
                </a:solidFill>
              </a:rPr>
              <a:t>Atrofia </a:t>
            </a:r>
            <a:r>
              <a:rPr lang="es-ES" dirty="0" smtClean="0">
                <a:solidFill>
                  <a:srgbClr val="0000FF"/>
                </a:solidFill>
              </a:rPr>
              <a:t>gástrica o </a:t>
            </a:r>
            <a:r>
              <a:rPr lang="es-ES" dirty="0" err="1" smtClean="0">
                <a:solidFill>
                  <a:srgbClr val="0000FF"/>
                </a:solidFill>
              </a:rPr>
              <a:t>pangastritis</a:t>
            </a:r>
            <a:r>
              <a:rPr lang="es-ES" dirty="0" smtClean="0">
                <a:solidFill>
                  <a:srgbClr val="0000FF"/>
                </a:solidFill>
              </a:rPr>
              <a:t> con </a:t>
            </a:r>
            <a:r>
              <a:rPr lang="es-ES" dirty="0" err="1">
                <a:solidFill>
                  <a:srgbClr val="0000FF"/>
                </a:solidFill>
              </a:rPr>
              <a:t>metaplasia</a:t>
            </a:r>
            <a:r>
              <a:rPr lang="es-ES" dirty="0">
                <a:solidFill>
                  <a:srgbClr val="0000FF"/>
                </a:solidFill>
              </a:rPr>
              <a:t> </a:t>
            </a:r>
            <a:r>
              <a:rPr lang="es-ES" dirty="0" smtClean="0">
                <a:solidFill>
                  <a:srgbClr val="0000FF"/>
                </a:solidFill>
              </a:rPr>
              <a:t>Intestinal ( </a:t>
            </a:r>
            <a:r>
              <a:rPr lang="es-ES" dirty="0" smtClean="0">
                <a:solidFill>
                  <a:srgbClr val="FF0000"/>
                </a:solidFill>
              </a:rPr>
              <a:t>Tipo 3</a:t>
            </a:r>
            <a:r>
              <a:rPr lang="es-ES" dirty="0" smtClean="0">
                <a:solidFill>
                  <a:srgbClr val="0000FF"/>
                </a:solidFill>
              </a:rPr>
              <a:t> ) </a:t>
            </a:r>
            <a:endParaRPr lang="es-ES" dirty="0">
              <a:solidFill>
                <a:srgbClr val="0000FF"/>
              </a:solidFill>
            </a:endParaRPr>
          </a:p>
          <a:p>
            <a:endParaRPr lang="es-ES" dirty="0">
              <a:solidFill>
                <a:srgbClr val="0000FF"/>
              </a:solidFill>
            </a:endParaRPr>
          </a:p>
          <a:p>
            <a:r>
              <a:rPr lang="es-ES" dirty="0">
                <a:solidFill>
                  <a:srgbClr val="FF0000"/>
                </a:solidFill>
              </a:rPr>
              <a:t>Cáncer gástrico. </a:t>
            </a:r>
          </a:p>
        </p:txBody>
      </p:sp>
    </p:spTree>
    <p:extLst>
      <p:ext uri="{BB962C8B-B14F-4D97-AF65-F5344CB8AC3E}">
        <p14:creationId xmlns:p14="http://schemas.microsoft.com/office/powerpoint/2010/main" val="40039305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1427560" y="1128713"/>
            <a:ext cx="6397905" cy="466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CL" altLang="es-ES" sz="1350" b="1">
                <a:solidFill>
                  <a:srgbClr val="FFFF00"/>
                </a:solidFill>
              </a:rPr>
              <a:t>                                 Infección por Helicobacter pylori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CL" altLang="es-ES" sz="1350" b="1">
              <a:solidFill>
                <a:srgbClr val="FFFF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CL" altLang="es-ES" sz="1350" b="1">
                <a:solidFill>
                  <a:srgbClr val="FFFF00"/>
                </a:solidFill>
              </a:rPr>
              <a:t>                                             Meses o semanas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CL" altLang="es-ES" sz="1350" b="1">
              <a:solidFill>
                <a:srgbClr val="FFFF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CL" altLang="es-ES" sz="1350" b="1">
                <a:solidFill>
                  <a:srgbClr val="FFFF00"/>
                </a:solidFill>
              </a:rPr>
              <a:t>                                       Gastritis crónica superficial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CL" altLang="es-ES" sz="1350" b="1">
              <a:solidFill>
                <a:srgbClr val="FFFF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CL" altLang="es-ES" sz="1350" b="1">
              <a:solidFill>
                <a:srgbClr val="FFFF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CL" altLang="es-ES" sz="1350" b="1">
                <a:solidFill>
                  <a:srgbClr val="FFFF00"/>
                </a:solidFill>
              </a:rPr>
              <a:t>                                              Años o décadas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CL" altLang="es-ES" sz="1350" b="1">
              <a:solidFill>
                <a:srgbClr val="FFFF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CL" altLang="es-ES" sz="1350" b="1">
              <a:solidFill>
                <a:srgbClr val="FFFF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CL" altLang="es-ES" sz="1350" b="1">
              <a:solidFill>
                <a:srgbClr val="FFFF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CL" altLang="es-ES" sz="1350" b="1">
                <a:solidFill>
                  <a:srgbClr val="FFFF00"/>
                </a:solidFill>
              </a:rPr>
              <a:t>Gastritis crónica superficial      Úlcera péptica       Desarrollo tejido  linfático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CL" altLang="es-ES" sz="1350" b="1">
              <a:solidFill>
                <a:srgbClr val="FFFF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CL" altLang="es-ES" sz="1350" b="1">
              <a:solidFill>
                <a:srgbClr val="FFFF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CL" altLang="es-ES" sz="1350" b="1">
              <a:solidFill>
                <a:srgbClr val="FFFF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CL" altLang="es-ES" sz="1350" b="1">
                <a:solidFill>
                  <a:srgbClr val="FFFF00"/>
                </a:solidFill>
              </a:rPr>
              <a:t>Gastritis  crónica  atrófica                 Hiperplasia  nodular linfoide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CL" altLang="es-ES" sz="1350" b="1">
              <a:solidFill>
                <a:srgbClr val="FFFF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CL" altLang="es-ES" sz="1350" b="1">
              <a:solidFill>
                <a:srgbClr val="FFFF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CL" altLang="es-ES" sz="1350" b="1">
                <a:solidFill>
                  <a:srgbClr val="FFFF00"/>
                </a:solidFill>
              </a:rPr>
              <a:t>Metaplasia  Intestinal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CL" altLang="es-ES" sz="1350" b="1">
              <a:solidFill>
                <a:srgbClr val="FFFF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CL" altLang="es-ES" sz="1350" b="1">
              <a:solidFill>
                <a:srgbClr val="FFFF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CL" altLang="es-ES" sz="1350" b="1">
                <a:solidFill>
                  <a:srgbClr val="FFFF00"/>
                </a:solidFill>
              </a:rPr>
              <a:t>Adenoma              Adenocarcinoma                                    Linfoma tipo  MALT</a:t>
            </a:r>
            <a:endParaRPr lang="es-ES" altLang="es-ES" sz="1350" b="1">
              <a:solidFill>
                <a:srgbClr val="FFFF00"/>
              </a:solidFill>
            </a:endParaRPr>
          </a:p>
        </p:txBody>
      </p:sp>
      <p:sp>
        <p:nvSpPr>
          <p:cNvPr id="25603" name="Line 3"/>
          <p:cNvSpPr>
            <a:spLocks noChangeShapeType="1"/>
          </p:cNvSpPr>
          <p:nvPr/>
        </p:nvSpPr>
        <p:spPr bwMode="auto">
          <a:xfrm>
            <a:off x="4067175" y="1357313"/>
            <a:ext cx="0" cy="2286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1350">
              <a:solidFill>
                <a:srgbClr val="000000"/>
              </a:solidFill>
            </a:endParaRPr>
          </a:p>
        </p:txBody>
      </p:sp>
      <p:sp>
        <p:nvSpPr>
          <p:cNvPr id="25604" name="Line 4"/>
          <p:cNvSpPr>
            <a:spLocks noChangeShapeType="1"/>
          </p:cNvSpPr>
          <p:nvPr/>
        </p:nvSpPr>
        <p:spPr bwMode="auto">
          <a:xfrm>
            <a:off x="4067175" y="1757363"/>
            <a:ext cx="0" cy="2286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1350">
              <a:solidFill>
                <a:srgbClr val="000000"/>
              </a:solidFill>
            </a:endParaRPr>
          </a:p>
        </p:txBody>
      </p:sp>
      <p:sp>
        <p:nvSpPr>
          <p:cNvPr id="25605" name="Line 5"/>
          <p:cNvSpPr>
            <a:spLocks noChangeShapeType="1"/>
          </p:cNvSpPr>
          <p:nvPr/>
        </p:nvSpPr>
        <p:spPr bwMode="auto">
          <a:xfrm>
            <a:off x="4067175" y="2214563"/>
            <a:ext cx="0" cy="3429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1350">
              <a:solidFill>
                <a:srgbClr val="000000"/>
              </a:solidFill>
            </a:endParaRPr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>
            <a:off x="4067175" y="2843213"/>
            <a:ext cx="0" cy="51435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1350">
              <a:solidFill>
                <a:srgbClr val="000000"/>
              </a:solidFill>
            </a:endParaRPr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 flipH="1">
            <a:off x="2951560" y="2843213"/>
            <a:ext cx="1014413" cy="51435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1350">
              <a:solidFill>
                <a:srgbClr val="000000"/>
              </a:solidFill>
            </a:endParaRPr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>
            <a:off x="4170761" y="2843213"/>
            <a:ext cx="1115615" cy="4572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1350">
              <a:solidFill>
                <a:srgbClr val="000000"/>
              </a:solidFill>
            </a:endParaRPr>
          </a:p>
        </p:txBody>
      </p:sp>
      <p:sp>
        <p:nvSpPr>
          <p:cNvPr id="25609" name="Line 9"/>
          <p:cNvSpPr>
            <a:spLocks noChangeShapeType="1"/>
          </p:cNvSpPr>
          <p:nvPr/>
        </p:nvSpPr>
        <p:spPr bwMode="auto">
          <a:xfrm>
            <a:off x="2390775" y="3643313"/>
            <a:ext cx="0" cy="51435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1350">
              <a:solidFill>
                <a:srgbClr val="000000"/>
              </a:solidFill>
            </a:endParaRPr>
          </a:p>
        </p:txBody>
      </p:sp>
      <p:sp>
        <p:nvSpPr>
          <p:cNvPr id="25610" name="Line 10"/>
          <p:cNvSpPr>
            <a:spLocks noChangeShapeType="1"/>
          </p:cNvSpPr>
          <p:nvPr/>
        </p:nvSpPr>
        <p:spPr bwMode="auto">
          <a:xfrm>
            <a:off x="2390775" y="4500563"/>
            <a:ext cx="0" cy="3429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1350">
              <a:solidFill>
                <a:srgbClr val="000000"/>
              </a:solidFill>
            </a:endParaRPr>
          </a:p>
        </p:txBody>
      </p:sp>
      <p:sp>
        <p:nvSpPr>
          <p:cNvPr id="25611" name="Line 11"/>
          <p:cNvSpPr>
            <a:spLocks noChangeShapeType="1"/>
          </p:cNvSpPr>
          <p:nvPr/>
        </p:nvSpPr>
        <p:spPr bwMode="auto">
          <a:xfrm>
            <a:off x="1832372" y="5129213"/>
            <a:ext cx="0" cy="3429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1350">
              <a:solidFill>
                <a:srgbClr val="000000"/>
              </a:solidFill>
            </a:endParaRPr>
          </a:p>
        </p:txBody>
      </p:sp>
      <p:sp>
        <p:nvSpPr>
          <p:cNvPr id="25612" name="Line 12"/>
          <p:cNvSpPr>
            <a:spLocks noChangeShapeType="1"/>
          </p:cNvSpPr>
          <p:nvPr/>
        </p:nvSpPr>
        <p:spPr bwMode="auto">
          <a:xfrm>
            <a:off x="3203848" y="5085184"/>
            <a:ext cx="0" cy="3429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1350">
              <a:solidFill>
                <a:srgbClr val="000000"/>
              </a:solidFill>
            </a:endParaRPr>
          </a:p>
        </p:txBody>
      </p:sp>
      <p:sp>
        <p:nvSpPr>
          <p:cNvPr id="25613" name="Line 13"/>
          <p:cNvSpPr>
            <a:spLocks noChangeShapeType="1"/>
          </p:cNvSpPr>
          <p:nvPr/>
        </p:nvSpPr>
        <p:spPr bwMode="auto">
          <a:xfrm>
            <a:off x="2435423" y="5586413"/>
            <a:ext cx="408385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1350">
              <a:solidFill>
                <a:srgbClr val="000000"/>
              </a:solidFill>
            </a:endParaRPr>
          </a:p>
        </p:txBody>
      </p:sp>
      <p:sp>
        <p:nvSpPr>
          <p:cNvPr id="25614" name="Line 14"/>
          <p:cNvSpPr>
            <a:spLocks noChangeShapeType="1"/>
          </p:cNvSpPr>
          <p:nvPr/>
        </p:nvSpPr>
        <p:spPr bwMode="auto">
          <a:xfrm flipH="1">
            <a:off x="5542361" y="3700463"/>
            <a:ext cx="658415" cy="51435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1350">
              <a:solidFill>
                <a:srgbClr val="000000"/>
              </a:solidFill>
            </a:endParaRPr>
          </a:p>
        </p:txBody>
      </p:sp>
      <p:sp>
        <p:nvSpPr>
          <p:cNvPr id="25615" name="Line 15"/>
          <p:cNvSpPr>
            <a:spLocks noChangeShapeType="1"/>
          </p:cNvSpPr>
          <p:nvPr/>
        </p:nvSpPr>
        <p:spPr bwMode="auto">
          <a:xfrm>
            <a:off x="7056835" y="3752850"/>
            <a:ext cx="0" cy="1620441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1350">
              <a:solidFill>
                <a:srgbClr val="000000"/>
              </a:solidFill>
            </a:endParaRPr>
          </a:p>
        </p:txBody>
      </p:sp>
      <p:sp>
        <p:nvSpPr>
          <p:cNvPr id="25616" name="Line 16"/>
          <p:cNvSpPr>
            <a:spLocks noChangeShapeType="1"/>
          </p:cNvSpPr>
          <p:nvPr/>
        </p:nvSpPr>
        <p:spPr bwMode="auto">
          <a:xfrm>
            <a:off x="5381625" y="4887516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1350">
              <a:solidFill>
                <a:srgbClr val="000000"/>
              </a:solidFill>
            </a:endParaRPr>
          </a:p>
        </p:txBody>
      </p:sp>
      <p:sp>
        <p:nvSpPr>
          <p:cNvPr id="25617" name="Line 17"/>
          <p:cNvSpPr>
            <a:spLocks noChangeShapeType="1"/>
          </p:cNvSpPr>
          <p:nvPr/>
        </p:nvSpPr>
        <p:spPr bwMode="auto">
          <a:xfrm>
            <a:off x="5219701" y="4670824"/>
            <a:ext cx="1027510" cy="648890"/>
          </a:xfrm>
          <a:prstGeom prst="line">
            <a:avLst/>
          </a:prstGeom>
          <a:noFill/>
          <a:ln w="57150">
            <a:solidFill>
              <a:srgbClr val="66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13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9624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redondeado 2"/>
          <p:cNvSpPr/>
          <p:nvPr/>
        </p:nvSpPr>
        <p:spPr>
          <a:xfrm>
            <a:off x="759941" y="1289737"/>
            <a:ext cx="1989438" cy="5993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>
              <a:solidFill>
                <a:prstClr val="white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930728" y="1375100"/>
            <a:ext cx="1462260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s-ES" sz="2100" dirty="0">
                <a:solidFill>
                  <a:prstClr val="black"/>
                </a:solidFill>
              </a:rPr>
              <a:t>Gastritis : </a:t>
            </a:r>
          </a:p>
          <a:p>
            <a:pPr defTabSz="342900"/>
            <a:endParaRPr lang="es-ES" sz="1350" dirty="0">
              <a:solidFill>
                <a:prstClr val="black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299288" y="2078974"/>
            <a:ext cx="51632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dirty="0">
                <a:solidFill>
                  <a:srgbClr val="0000F5"/>
                </a:solidFill>
                <a:latin typeface="ff3"/>
              </a:rPr>
              <a:t>El termino gastritis solo puede definirse desde el punto de vista </a:t>
            </a:r>
            <a:r>
              <a:rPr lang="es-ES" sz="1600" u="sng" dirty="0">
                <a:solidFill>
                  <a:srgbClr val="0000FF"/>
                </a:solidFill>
                <a:latin typeface="ff3"/>
              </a:rPr>
              <a:t>histopatológico.</a:t>
            </a:r>
          </a:p>
          <a:p>
            <a:pPr defTabSz="342900"/>
            <a:endParaRPr lang="es-ES" sz="1600" dirty="0">
              <a:solidFill>
                <a:srgbClr val="0000F5"/>
              </a:solidFill>
              <a:latin typeface="ff3"/>
            </a:endParaRPr>
          </a:p>
          <a:p>
            <a:pPr defTabSz="342900"/>
            <a:endParaRPr lang="es-ES" sz="1600" dirty="0">
              <a:solidFill>
                <a:srgbClr val="0000F5"/>
              </a:solidFill>
              <a:latin typeface="ff3"/>
            </a:endParaRPr>
          </a:p>
          <a:p>
            <a:pPr defTabSz="342900"/>
            <a:r>
              <a:rPr lang="es-ES" sz="1600" u="sng" dirty="0">
                <a:solidFill>
                  <a:srgbClr val="0000F5"/>
                </a:solidFill>
                <a:latin typeface="ff3"/>
              </a:rPr>
              <a:t>No podemos hablar de gastritis </a:t>
            </a:r>
            <a:r>
              <a:rPr lang="es-ES" sz="1600" dirty="0">
                <a:solidFill>
                  <a:srgbClr val="0000F5"/>
                </a:solidFill>
                <a:latin typeface="ff3"/>
              </a:rPr>
              <a:t>por solo observar un eritema mucoso durante la gastroscopia.</a:t>
            </a:r>
          </a:p>
          <a:p>
            <a:pPr defTabSz="342900"/>
            <a:endParaRPr lang="es-ES" sz="1600" dirty="0">
              <a:solidFill>
                <a:srgbClr val="0000F5"/>
              </a:solidFill>
              <a:latin typeface="ff3"/>
            </a:endParaRPr>
          </a:p>
          <a:p>
            <a:pPr defTabSz="342900"/>
            <a:r>
              <a:rPr lang="es-ES" sz="1600" u="sng" dirty="0">
                <a:solidFill>
                  <a:srgbClr val="0000F5"/>
                </a:solidFill>
                <a:latin typeface="ff3"/>
              </a:rPr>
              <a:t>Tampoco por rescatar en la historia clínica </a:t>
            </a:r>
            <a:r>
              <a:rPr lang="es-ES" sz="1600" dirty="0">
                <a:solidFill>
                  <a:srgbClr val="0000F5"/>
                </a:solidFill>
                <a:latin typeface="ff3"/>
              </a:rPr>
              <a:t>, algunos aislados signos o síntomas descriptos por el paciente y definirlos como una precisa presentación clínica. </a:t>
            </a:r>
          </a:p>
        </p:txBody>
      </p:sp>
      <p:sp>
        <p:nvSpPr>
          <p:cNvPr id="2" name="Elipse 1"/>
          <p:cNvSpPr/>
          <p:nvPr/>
        </p:nvSpPr>
        <p:spPr>
          <a:xfrm>
            <a:off x="1064478" y="2984020"/>
            <a:ext cx="187559" cy="142103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>
              <a:solidFill>
                <a:prstClr val="white"/>
              </a:solidFill>
            </a:endParaRPr>
          </a:p>
        </p:txBody>
      </p:sp>
      <p:sp>
        <p:nvSpPr>
          <p:cNvPr id="6" name="Elipse 5"/>
          <p:cNvSpPr/>
          <p:nvPr/>
        </p:nvSpPr>
        <p:spPr>
          <a:xfrm>
            <a:off x="1064478" y="3609719"/>
            <a:ext cx="187559" cy="142103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8964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28596" y="428604"/>
            <a:ext cx="30828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es-ES" b="1" dirty="0">
                <a:solidFill>
                  <a:srgbClr val="985735"/>
                </a:solidFill>
                <a:latin typeface="arial" panose="020B0604020202020204" pitchFamily="34" charset="0"/>
              </a:rPr>
              <a:t> </a:t>
            </a:r>
            <a:r>
              <a:rPr lang="es-ES" b="1" dirty="0">
                <a:solidFill>
                  <a:srgbClr val="0000FF"/>
                </a:solidFill>
                <a:latin typeface="ff3"/>
              </a:rPr>
              <a:t>Gastritis por H. P :</a:t>
            </a:r>
          </a:p>
          <a:p>
            <a:pPr defTabSz="342900"/>
            <a:r>
              <a:rPr lang="es-ES" b="1" dirty="0">
                <a:solidFill>
                  <a:srgbClr val="0000FF"/>
                </a:solidFill>
                <a:latin typeface="ff3"/>
              </a:rPr>
              <a:t> Métodos de diagnósticos.</a:t>
            </a:r>
          </a:p>
        </p:txBody>
      </p:sp>
      <p:sp>
        <p:nvSpPr>
          <p:cNvPr id="3" name="Rectángulo 2"/>
          <p:cNvSpPr/>
          <p:nvPr/>
        </p:nvSpPr>
        <p:spPr>
          <a:xfrm>
            <a:off x="428596" y="1214422"/>
            <a:ext cx="75217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La endoscopia con biopsias </a:t>
            </a:r>
            <a:r>
              <a:rPr lang="es-ES" sz="1600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multiples</a:t>
            </a:r>
            <a:r>
              <a:rPr lang="es-ES" sz="1600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( no menos de 8 )  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son </a:t>
            </a:r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el estándar de </a:t>
            </a:r>
            <a:r>
              <a:rPr lang="es-ES" sz="16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oro</a:t>
            </a:r>
          </a:p>
          <a:p>
            <a:pPr defTabSz="342900"/>
            <a:r>
              <a:rPr lang="es-ES" sz="16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para hacer el </a:t>
            </a:r>
            <a:r>
              <a:rPr lang="es-ES" sz="1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diagnóstico  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identificando su distribución y densidad .</a:t>
            </a:r>
            <a:endParaRPr lang="es-ES" sz="1600" dirty="0">
              <a:solidFill>
                <a:prstClr val="black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28596" y="1857364"/>
            <a:ext cx="8403475" cy="3747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Las pruebas utilizadas para el diagnóstico </a:t>
            </a:r>
            <a:r>
              <a:rPr lang="es-ES" sz="16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se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 dividen en dos grupos principales:</a:t>
            </a:r>
          </a:p>
          <a:p>
            <a:pPr defTabSz="342900"/>
            <a:endParaRPr lang="es-ES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defTabSz="342900"/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Métodos invasivos :  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(gastroscopia y biopsias):</a:t>
            </a:r>
          </a:p>
          <a:p>
            <a:pPr defTabSz="342900"/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Estos incluyen tinción histológica (hematoxilina y eosina, </a:t>
            </a:r>
            <a:r>
              <a:rPr lang="es-ES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Alcian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blue y tinción de plata modificada)</a:t>
            </a:r>
          </a:p>
          <a:p>
            <a:pPr defTabSz="342900"/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cultivos, prueba rápida de ureasa y detección molecular (ADN de PCR).</a:t>
            </a:r>
          </a:p>
          <a:p>
            <a:pPr defTabSz="342900"/>
            <a:endParaRPr lang="es-ES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defTabSz="342900"/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Métodos no invasivos : </a:t>
            </a:r>
          </a:p>
          <a:p>
            <a:pPr defTabSz="342900"/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Incluyen la prueba de aliento espirado con ureasa (13C-UBT)</a:t>
            </a:r>
          </a:p>
          <a:p>
            <a:pPr defTabSz="342900"/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Prueba del antígeno fecal y serología.</a:t>
            </a:r>
          </a:p>
          <a:p>
            <a:pPr defTabSz="342900"/>
            <a:endParaRPr lang="es-ES" sz="135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defTabSz="342900"/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El </a:t>
            </a:r>
            <a:r>
              <a:rPr lang="es-ES" sz="1600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tratamiento simultáneo con inhibidores de la bomba de protones</a:t>
            </a:r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 conduce</a:t>
            </a:r>
          </a:p>
          <a:p>
            <a:pPr defTabSz="342900"/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a resultados </a:t>
            </a:r>
            <a:r>
              <a:rPr lang="es-ES" sz="1600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falsos negativos</a:t>
            </a:r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tanto en pruebas invasivas como no invasivas. </a:t>
            </a:r>
          </a:p>
          <a:p>
            <a:pPr defTabSz="342900"/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Además, </a:t>
            </a:r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los pacientes tratados con IBP generalmente tienen tinción histológica </a:t>
            </a:r>
            <a:r>
              <a:rPr lang="es-ES" sz="16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negativa</a:t>
            </a:r>
          </a:p>
          <a:p>
            <a:pPr defTabSz="342900"/>
            <a:r>
              <a:rPr lang="es-ES" sz="16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para</a:t>
            </a:r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 </a:t>
            </a:r>
            <a:r>
              <a:rPr lang="es-ES" sz="16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H. pylori</a:t>
            </a:r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 . </a:t>
            </a:r>
          </a:p>
          <a:p>
            <a:pPr defTabSz="342900"/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Se recomienda técnicas de </a:t>
            </a:r>
            <a:r>
              <a:rPr lang="es-ES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inmunohistoquímica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para detectar </a:t>
            </a:r>
            <a:r>
              <a:rPr lang="es-ES" sz="16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H. pylori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 .</a:t>
            </a:r>
            <a:endParaRPr lang="es-ES" sz="1600" dirty="0">
              <a:solidFill>
                <a:prstClr val="black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51520" y="4149080"/>
            <a:ext cx="8392446" cy="19945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>
              <a:solidFill>
                <a:prstClr val="white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58082" y="3143248"/>
            <a:ext cx="858231" cy="82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7989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redondeado 5"/>
          <p:cNvSpPr/>
          <p:nvPr/>
        </p:nvSpPr>
        <p:spPr>
          <a:xfrm>
            <a:off x="501520" y="1635726"/>
            <a:ext cx="7023745" cy="13345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/>
            <a:endParaRPr lang="es-ES" sz="1350">
              <a:solidFill>
                <a:prstClr val="white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01520" y="1691350"/>
            <a:ext cx="64334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el virus de Epstein-</a:t>
            </a:r>
            <a:r>
              <a:rPr lang="es-ES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Barr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(EBV) y el </a:t>
            </a:r>
            <a:r>
              <a:rPr lang="es-ES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citomegalovirus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humano (HCMV) se han identificado en tumores gástricos y en el ADN de </a:t>
            </a:r>
            <a:r>
              <a:rPr lang="es-ES" sz="16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H. pylori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 , </a:t>
            </a:r>
            <a:endParaRPr lang="es-ES" sz="1600" dirty="0">
              <a:solidFill>
                <a:prstClr val="black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01520" y="2351014"/>
            <a:ext cx="65034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Algunos investigadores han confirmado la participación de EBV y </a:t>
            </a:r>
            <a:r>
              <a:rPr lang="es-ES" sz="16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H. pylori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 en el desarrollo de cáncer gástrico en pacientes con gastritis crónica.</a:t>
            </a:r>
            <a:endParaRPr lang="es-ES" sz="1600" dirty="0">
              <a:solidFill>
                <a:prstClr val="black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71472" y="857232"/>
            <a:ext cx="667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s-ES" dirty="0">
                <a:solidFill>
                  <a:srgbClr val="0000FF"/>
                </a:solidFill>
                <a:latin typeface="ff3"/>
              </a:rPr>
              <a:t>Asociación de virus + HP + gastritis crónica en cáncer gástrico</a:t>
            </a:r>
            <a:r>
              <a:rPr lang="es-ES" sz="1500" dirty="0">
                <a:solidFill>
                  <a:srgbClr val="0000FF"/>
                </a:solidFill>
                <a:latin typeface="ff3"/>
              </a:rPr>
              <a:t>. </a:t>
            </a:r>
          </a:p>
        </p:txBody>
      </p:sp>
      <p:sp>
        <p:nvSpPr>
          <p:cNvPr id="10" name="Elipse 9"/>
          <p:cNvSpPr/>
          <p:nvPr/>
        </p:nvSpPr>
        <p:spPr>
          <a:xfrm>
            <a:off x="230933" y="1752989"/>
            <a:ext cx="181947" cy="1807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>
              <a:solidFill>
                <a:prstClr val="white"/>
              </a:solidFill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39" y="2401347"/>
            <a:ext cx="192041" cy="192041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01" y="3305297"/>
            <a:ext cx="4047157" cy="170550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1205" y="3305296"/>
            <a:ext cx="2848603" cy="192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8708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714348" y="1000108"/>
            <a:ext cx="654176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b="1" dirty="0">
                <a:solidFill>
                  <a:srgbClr val="0000FF"/>
                </a:solidFill>
                <a:latin typeface="arial" panose="020B0604020202020204" pitchFamily="34" charset="0"/>
              </a:rPr>
              <a:t>Complicaciones en las gastritis crónicas por HP</a:t>
            </a:r>
          </a:p>
          <a:p>
            <a:pPr defTabSz="342900"/>
            <a:endParaRPr lang="es-ES" sz="1600" b="1" dirty="0">
              <a:solidFill>
                <a:srgbClr val="985735"/>
              </a:solidFill>
              <a:latin typeface="arial" panose="020B0604020202020204" pitchFamily="34" charset="0"/>
            </a:endParaRPr>
          </a:p>
          <a:p>
            <a:pPr defTabSz="34290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Úlcera péptica - sangrado </a:t>
            </a:r>
            <a:r>
              <a:rPr lang="es-ES" sz="1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gástrico – perforación </a:t>
            </a:r>
            <a:endParaRPr lang="es-ES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defTabSz="342900"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Gastritis 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crónica atrófica con pérdida de glándulas apropiadas.</a:t>
            </a:r>
          </a:p>
          <a:p>
            <a:pPr defTabSz="342900">
              <a:buFont typeface="Arial" panose="020B0604020202020204" pitchFamily="34" charset="0"/>
              <a:buChar char="•"/>
            </a:pPr>
            <a:r>
              <a:rPr lang="es-ES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Metaplasia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/ displasia gástrica</a:t>
            </a:r>
          </a:p>
          <a:p>
            <a:pPr defTabSz="34290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Cáncer gástrico (adenocarcinoma)</a:t>
            </a:r>
          </a:p>
          <a:p>
            <a:pPr defTabSz="34290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Linfoma de tejido linfoide asociado a la mucosa (MALT)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328" y="3068960"/>
            <a:ext cx="4635421" cy="260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1419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00034" y="1071546"/>
            <a:ext cx="7797113" cy="730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endParaRPr lang="es-ES" sz="1200" b="1" dirty="0">
              <a:solidFill>
                <a:srgbClr val="0000FF"/>
              </a:solidFill>
              <a:latin typeface="ff3"/>
            </a:endParaRPr>
          </a:p>
          <a:p>
            <a:pPr defTabSz="342900"/>
            <a:r>
              <a:rPr lang="es-ES" sz="1600" b="1" dirty="0">
                <a:solidFill>
                  <a:srgbClr val="0000FF"/>
                </a:solidFill>
                <a:latin typeface="ff3"/>
              </a:rPr>
              <a:t>La patogenia </a:t>
            </a:r>
            <a:r>
              <a:rPr lang="es-ES" sz="1600" dirty="0" smtClean="0">
                <a:solidFill>
                  <a:srgbClr val="000000"/>
                </a:solidFill>
                <a:latin typeface="ff3"/>
              </a:rPr>
              <a:t>se </a:t>
            </a:r>
            <a:r>
              <a:rPr lang="es-ES" sz="1600" dirty="0">
                <a:solidFill>
                  <a:srgbClr val="000000"/>
                </a:solidFill>
                <a:latin typeface="ff3"/>
              </a:rPr>
              <a:t>centra en dos teorías</a:t>
            </a:r>
            <a:r>
              <a:rPr lang="es-ES" sz="1350" dirty="0">
                <a:solidFill>
                  <a:srgbClr val="000000"/>
                </a:solidFill>
                <a:latin typeface="ff3"/>
              </a:rPr>
              <a:t>.</a:t>
            </a:r>
          </a:p>
          <a:p>
            <a:pPr defTabSz="342900"/>
            <a:endParaRPr lang="es-ES" sz="1350" dirty="0">
              <a:solidFill>
                <a:srgbClr val="000000"/>
              </a:solidFill>
              <a:latin typeface="ff3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00034" y="3000372"/>
            <a:ext cx="86439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dirty="0">
                <a:solidFill>
                  <a:srgbClr val="0000FF"/>
                </a:solidFill>
                <a:latin typeface="ff3"/>
              </a:rPr>
              <a:t>La segunda teoría </a:t>
            </a:r>
            <a:r>
              <a:rPr lang="es-ES" sz="1600" dirty="0">
                <a:solidFill>
                  <a:prstClr val="black"/>
                </a:solidFill>
                <a:latin typeface="ff3"/>
              </a:rPr>
              <a:t>supone que el trastorno </a:t>
            </a:r>
            <a:r>
              <a:rPr lang="es-ES" sz="1600" dirty="0" smtClean="0">
                <a:solidFill>
                  <a:srgbClr val="FF0000"/>
                </a:solidFill>
                <a:latin typeface="ff3"/>
              </a:rPr>
              <a:t>autoinmune</a:t>
            </a:r>
          </a:p>
          <a:p>
            <a:pPr defTabSz="342900"/>
            <a:r>
              <a:rPr lang="es-ES" sz="1600" dirty="0" smtClean="0">
                <a:solidFill>
                  <a:srgbClr val="000000"/>
                </a:solidFill>
                <a:latin typeface="ff3"/>
              </a:rPr>
              <a:t> </a:t>
            </a:r>
            <a:r>
              <a:rPr lang="es-ES" sz="1600" u="sng" dirty="0">
                <a:solidFill>
                  <a:srgbClr val="000000"/>
                </a:solidFill>
                <a:latin typeface="ff3"/>
              </a:rPr>
              <a:t>se desarrolla independientemente </a:t>
            </a:r>
            <a:r>
              <a:rPr lang="es-ES" sz="1600" u="sng" dirty="0" smtClean="0">
                <a:solidFill>
                  <a:srgbClr val="000000"/>
                </a:solidFill>
                <a:latin typeface="ff3"/>
              </a:rPr>
              <a:t>de </a:t>
            </a:r>
            <a:r>
              <a:rPr lang="es-ES" sz="1600" u="sng" dirty="0">
                <a:solidFill>
                  <a:srgbClr val="000000"/>
                </a:solidFill>
                <a:latin typeface="ff3"/>
              </a:rPr>
              <a:t>la infección por H. pylori, </a:t>
            </a:r>
            <a:endParaRPr lang="es-ES" sz="1600" u="sng" dirty="0" smtClean="0">
              <a:solidFill>
                <a:srgbClr val="000000"/>
              </a:solidFill>
              <a:latin typeface="ff3"/>
            </a:endParaRPr>
          </a:p>
          <a:p>
            <a:pPr defTabSz="342900"/>
            <a:r>
              <a:rPr lang="es-ES" sz="1600" dirty="0" smtClean="0">
                <a:solidFill>
                  <a:srgbClr val="000000"/>
                </a:solidFill>
                <a:latin typeface="ff3"/>
              </a:rPr>
              <a:t>y </a:t>
            </a:r>
            <a:r>
              <a:rPr lang="es-ES" sz="1600" u="sng" dirty="0">
                <a:solidFill>
                  <a:srgbClr val="000000"/>
                </a:solidFill>
                <a:latin typeface="ff3"/>
              </a:rPr>
              <a:t>se dirige contra las proteínas de la bomba de protones.</a:t>
            </a:r>
            <a:endParaRPr lang="es-ES" sz="1600" u="sng" dirty="0">
              <a:solidFill>
                <a:prstClr val="black"/>
              </a:solidFill>
              <a:latin typeface="ff3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28596" y="428604"/>
            <a:ext cx="26052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es-ES" sz="2000" dirty="0">
                <a:solidFill>
                  <a:srgbClr val="0000FF"/>
                </a:solidFill>
                <a:latin typeface="ff3"/>
              </a:rPr>
              <a:t>Gastritis autoinmune </a:t>
            </a:r>
            <a:endParaRPr lang="es-ES" sz="2000" dirty="0">
              <a:solidFill>
                <a:srgbClr val="0000FF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951723" y="4323052"/>
            <a:ext cx="599702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s-ES" sz="1350" dirty="0">
                <a:solidFill>
                  <a:srgbClr val="0000FF"/>
                </a:solidFill>
              </a:rPr>
              <a:t>H.P. -----Antígenos ----respuesta inmune -----destrucción de la bomba de H</a:t>
            </a:r>
          </a:p>
        </p:txBody>
      </p:sp>
      <p:sp>
        <p:nvSpPr>
          <p:cNvPr id="7" name="Flecha curvada hacia abajo 6"/>
          <p:cNvSpPr/>
          <p:nvPr/>
        </p:nvSpPr>
        <p:spPr>
          <a:xfrm>
            <a:off x="1140668" y="4027325"/>
            <a:ext cx="1896447" cy="295727"/>
          </a:xfrm>
          <a:prstGeom prst="curved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>
              <a:solidFill>
                <a:prstClr val="black"/>
              </a:solidFill>
            </a:endParaRPr>
          </a:p>
        </p:txBody>
      </p:sp>
      <p:sp>
        <p:nvSpPr>
          <p:cNvPr id="8" name="Flecha curvada hacia abajo 7"/>
          <p:cNvSpPr/>
          <p:nvPr/>
        </p:nvSpPr>
        <p:spPr>
          <a:xfrm>
            <a:off x="3799891" y="4027325"/>
            <a:ext cx="1910444" cy="314909"/>
          </a:xfrm>
          <a:prstGeom prst="curved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>
              <a:solidFill>
                <a:prstClr val="black"/>
              </a:solidFill>
            </a:endParaRPr>
          </a:p>
        </p:txBody>
      </p:sp>
      <p:sp>
        <p:nvSpPr>
          <p:cNvPr id="9" name="Flecha curvada hacia arriba 8"/>
          <p:cNvSpPr/>
          <p:nvPr/>
        </p:nvSpPr>
        <p:spPr>
          <a:xfrm>
            <a:off x="1091682" y="4600051"/>
            <a:ext cx="1098680" cy="344008"/>
          </a:xfrm>
          <a:prstGeom prst="curved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>
              <a:solidFill>
                <a:prstClr val="black"/>
              </a:solidFill>
            </a:endParaRPr>
          </a:p>
        </p:txBody>
      </p:sp>
      <p:sp>
        <p:nvSpPr>
          <p:cNvPr id="10" name="Flecha curvada hacia arriba 9"/>
          <p:cNvSpPr/>
          <p:nvPr/>
        </p:nvSpPr>
        <p:spPr>
          <a:xfrm>
            <a:off x="2288333" y="4618778"/>
            <a:ext cx="1175657" cy="367268"/>
          </a:xfrm>
          <a:prstGeom prst="curved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>
              <a:solidFill>
                <a:prstClr val="black"/>
              </a:solidFill>
            </a:endParaRPr>
          </a:p>
        </p:txBody>
      </p:sp>
      <p:sp>
        <p:nvSpPr>
          <p:cNvPr id="11" name="Flecha curvada hacia arriba 10"/>
          <p:cNvSpPr/>
          <p:nvPr/>
        </p:nvSpPr>
        <p:spPr>
          <a:xfrm>
            <a:off x="3533970" y="4618779"/>
            <a:ext cx="2064398" cy="502087"/>
          </a:xfrm>
          <a:prstGeom prst="curved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>
              <a:solidFill>
                <a:prstClr val="black"/>
              </a:solidFill>
            </a:endParaRPr>
          </a:p>
        </p:txBody>
      </p:sp>
      <p:sp>
        <p:nvSpPr>
          <p:cNvPr id="12" name="Rectángulo redondeado 11"/>
          <p:cNvSpPr/>
          <p:nvPr/>
        </p:nvSpPr>
        <p:spPr>
          <a:xfrm>
            <a:off x="459974" y="285729"/>
            <a:ext cx="2468952" cy="71437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>
              <a:solidFill>
                <a:prstClr val="white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000364" y="428604"/>
            <a:ext cx="57313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200" dirty="0">
                <a:solidFill>
                  <a:prstClr val="black"/>
                </a:solidFill>
              </a:rPr>
              <a:t>En 1935, </a:t>
            </a:r>
            <a:r>
              <a:rPr lang="es-ES" sz="1200" dirty="0" err="1">
                <a:solidFill>
                  <a:prstClr val="black"/>
                </a:solidFill>
              </a:rPr>
              <a:t>Knud</a:t>
            </a:r>
            <a:r>
              <a:rPr lang="es-ES" sz="1200" dirty="0">
                <a:solidFill>
                  <a:prstClr val="black"/>
                </a:solidFill>
              </a:rPr>
              <a:t> </a:t>
            </a:r>
            <a:r>
              <a:rPr lang="es-ES" sz="1200" dirty="0">
                <a:solidFill>
                  <a:srgbClr val="0000FF"/>
                </a:solidFill>
              </a:rPr>
              <a:t>Faber</a:t>
            </a:r>
            <a:r>
              <a:rPr lang="es-ES" sz="1200" dirty="0">
                <a:solidFill>
                  <a:prstClr val="black"/>
                </a:solidFill>
              </a:rPr>
              <a:t> escribió: "... Relacionó la falta de acidez con la anemia perniciosa. 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500034" y="1928802"/>
            <a:ext cx="77100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dirty="0">
                <a:solidFill>
                  <a:srgbClr val="0000FF"/>
                </a:solidFill>
              </a:rPr>
              <a:t>Según la primera : </a:t>
            </a:r>
            <a:r>
              <a:rPr lang="es-ES" sz="1600" u="sng" dirty="0">
                <a:solidFill>
                  <a:srgbClr val="0000FF"/>
                </a:solidFill>
              </a:rPr>
              <a:t>Ante la presencia de H.P: </a:t>
            </a:r>
            <a:r>
              <a:rPr lang="es-ES" sz="1600" dirty="0">
                <a:solidFill>
                  <a:prstClr val="black"/>
                </a:solidFill>
              </a:rPr>
              <a:t>Se produce una </a:t>
            </a:r>
            <a:r>
              <a:rPr lang="es-ES" sz="1600" u="sng" dirty="0">
                <a:solidFill>
                  <a:srgbClr val="0000FF"/>
                </a:solidFill>
              </a:rPr>
              <a:t>respuesta inmune </a:t>
            </a:r>
            <a:r>
              <a:rPr lang="es-ES" sz="1600" u="sng" dirty="0" smtClean="0">
                <a:solidFill>
                  <a:srgbClr val="0000FF"/>
                </a:solidFill>
              </a:rPr>
              <a:t>cruzada</a:t>
            </a:r>
            <a:r>
              <a:rPr lang="es-ES" sz="1600" dirty="0" smtClean="0">
                <a:solidFill>
                  <a:srgbClr val="0000FF"/>
                </a:solidFill>
              </a:rPr>
              <a:t> contra </a:t>
            </a:r>
            <a:r>
              <a:rPr lang="es-ES" sz="1600" dirty="0">
                <a:solidFill>
                  <a:srgbClr val="0000FF"/>
                </a:solidFill>
              </a:rPr>
              <a:t>los antígenos del H. pylori  </a:t>
            </a:r>
            <a:r>
              <a:rPr lang="es-ES" sz="1600" dirty="0">
                <a:solidFill>
                  <a:prstClr val="black"/>
                </a:solidFill>
              </a:rPr>
              <a:t>y </a:t>
            </a:r>
            <a:r>
              <a:rPr lang="es-ES" sz="1600" dirty="0">
                <a:solidFill>
                  <a:srgbClr val="0000FF"/>
                </a:solidFill>
              </a:rPr>
              <a:t>antígenos que pueden estar dentro de las </a:t>
            </a:r>
            <a:r>
              <a:rPr lang="es-ES" sz="1600" dirty="0" smtClean="0">
                <a:solidFill>
                  <a:srgbClr val="0000FF"/>
                </a:solidFill>
              </a:rPr>
              <a:t>proteínas  </a:t>
            </a:r>
            <a:r>
              <a:rPr lang="es-ES" sz="1600" dirty="0">
                <a:solidFill>
                  <a:srgbClr val="0000FF"/>
                </a:solidFill>
              </a:rPr>
              <a:t>de la bomba de protones </a:t>
            </a:r>
            <a:r>
              <a:rPr lang="es-ES" sz="1600" dirty="0">
                <a:solidFill>
                  <a:prstClr val="black"/>
                </a:solidFill>
              </a:rPr>
              <a:t>. </a:t>
            </a:r>
            <a:r>
              <a:rPr lang="es-ES" sz="1600" dirty="0">
                <a:solidFill>
                  <a:srgbClr val="FF0000"/>
                </a:solidFill>
              </a:rPr>
              <a:t>Esto conduce a daño de las cel. Parietales y a una post. atrofia de la mucosa</a:t>
            </a:r>
            <a:r>
              <a:rPr lang="es-ES" sz="1200" dirty="0">
                <a:solidFill>
                  <a:srgbClr val="FF00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072017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99048" y="619803"/>
            <a:ext cx="711517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dirty="0"/>
              <a:t>El daño tisular resulta de una destrucción mediada por anticuerpos contra las células parietales (con una selección selectiva de la bomba de protones H + / K + </a:t>
            </a:r>
            <a:r>
              <a:rPr lang="es-ES" sz="1600" dirty="0" err="1"/>
              <a:t>ATPasa</a:t>
            </a:r>
            <a:r>
              <a:rPr lang="es-ES" sz="1600" dirty="0"/>
              <a:t> ). Este proceso también induce una, pérdida progresiva de células principales o </a:t>
            </a:r>
            <a:r>
              <a:rPr lang="es-ES" sz="1600" dirty="0" err="1"/>
              <a:t>zimogénicas</a:t>
            </a:r>
            <a:r>
              <a:rPr lang="es-ES" sz="1600" dirty="0"/>
              <a:t> </a:t>
            </a:r>
          </a:p>
          <a:p>
            <a:pPr defTabSz="342900"/>
            <a:r>
              <a:rPr lang="es-ES" sz="1600" dirty="0"/>
              <a:t>Finalmente, las células de la mucosa </a:t>
            </a:r>
            <a:r>
              <a:rPr lang="es-ES" sz="1600" dirty="0" err="1"/>
              <a:t>oxíntica</a:t>
            </a:r>
            <a:r>
              <a:rPr lang="es-ES" sz="1600" dirty="0"/>
              <a:t> que desaparecen son reemplazadas por células mucosas y glándulas </a:t>
            </a:r>
            <a:r>
              <a:rPr lang="es-ES" sz="1600" dirty="0" err="1"/>
              <a:t>metaplásicas</a:t>
            </a:r>
            <a:r>
              <a:rPr lang="es-ES" sz="1600" dirty="0"/>
              <a:t> (de tipo intestinal y </a:t>
            </a:r>
            <a:r>
              <a:rPr lang="es-ES" sz="1600" dirty="0" err="1"/>
              <a:t>pseudo</a:t>
            </a:r>
            <a:r>
              <a:rPr lang="es-ES" sz="1600" dirty="0"/>
              <a:t>-pilórico). En las etapas avanzadas de la enfermedad, la mucosa del cuerpo gástrico se reemplaza completamente por epitelio atrófico y </a:t>
            </a:r>
            <a:r>
              <a:rPr lang="es-ES" sz="1600" dirty="0" err="1"/>
              <a:t>metaplásico</a:t>
            </a:r>
            <a:r>
              <a:rPr lang="es-ES" sz="1600" dirty="0"/>
              <a:t>, sin glándulas parietales u </a:t>
            </a:r>
            <a:r>
              <a:rPr lang="es-ES" sz="1600" dirty="0" err="1"/>
              <a:t>oxínticas</a:t>
            </a:r>
            <a:r>
              <a:rPr lang="es-ES" sz="1600" dirty="0"/>
              <a:t> restantes, por lo que puede faltar por completo la producción de ácido.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285720" y="290744"/>
            <a:ext cx="3437288" cy="5463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s-AR" sz="1600" dirty="0" err="1">
                <a:solidFill>
                  <a:prstClr val="black"/>
                </a:solidFill>
              </a:rPr>
              <a:t>Teoria</a:t>
            </a:r>
            <a:r>
              <a:rPr lang="es-AR" sz="1600" dirty="0">
                <a:solidFill>
                  <a:prstClr val="black"/>
                </a:solidFill>
              </a:rPr>
              <a:t> actualmente mas aceptada :</a:t>
            </a:r>
          </a:p>
          <a:p>
            <a:pPr defTabSz="342900"/>
            <a:endParaRPr lang="es-AR" sz="1350" dirty="0">
              <a:solidFill>
                <a:prstClr val="black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84814" y="5156871"/>
            <a:ext cx="64579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dirty="0">
                <a:solidFill>
                  <a:prstClr val="black"/>
                </a:solidFill>
              </a:rPr>
              <a:t>Los </a:t>
            </a:r>
            <a:r>
              <a:rPr lang="es-ES" sz="1600" dirty="0" err="1">
                <a:solidFill>
                  <a:srgbClr val="0000FF"/>
                </a:solidFill>
              </a:rPr>
              <a:t>autoanticuerpos</a:t>
            </a:r>
            <a:r>
              <a:rPr lang="es-ES" sz="1600" dirty="0">
                <a:solidFill>
                  <a:srgbClr val="0000FF"/>
                </a:solidFill>
              </a:rPr>
              <a:t> anti-bomba de protones se han demostrado en pacientes infectados por H. pylori . </a:t>
            </a:r>
          </a:p>
        </p:txBody>
      </p:sp>
      <p:sp>
        <p:nvSpPr>
          <p:cNvPr id="5" name="Rectángulo 4"/>
          <p:cNvSpPr/>
          <p:nvPr/>
        </p:nvSpPr>
        <p:spPr>
          <a:xfrm>
            <a:off x="324255" y="5917051"/>
            <a:ext cx="65436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dirty="0">
                <a:solidFill>
                  <a:srgbClr val="0000FF"/>
                </a:solidFill>
              </a:rPr>
              <a:t>La literatura científica japonesa respalda firmemente la teoría de que GIA nunca ocurre en ausencia de una infección por H. pylori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0392" y="1610224"/>
            <a:ext cx="461812" cy="274344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300932" y="3398165"/>
            <a:ext cx="67193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0000FF"/>
                </a:solidFill>
              </a:rPr>
              <a:t>anticuerpos contra las células </a:t>
            </a:r>
            <a:r>
              <a:rPr lang="es-ES" dirty="0" smtClean="0">
                <a:solidFill>
                  <a:srgbClr val="0000FF"/>
                </a:solidFill>
              </a:rPr>
              <a:t>parietales y </a:t>
            </a:r>
            <a:r>
              <a:rPr lang="es-ES" dirty="0" err="1" smtClean="0">
                <a:solidFill>
                  <a:srgbClr val="0000FF"/>
                </a:solidFill>
              </a:rPr>
              <a:t>cél</a:t>
            </a:r>
            <a:r>
              <a:rPr lang="es-ES" dirty="0" smtClean="0">
                <a:solidFill>
                  <a:srgbClr val="0000FF"/>
                </a:solidFill>
              </a:rPr>
              <a:t>. Principales.</a:t>
            </a:r>
            <a:r>
              <a:rPr lang="es-ES" dirty="0" smtClean="0">
                <a:solidFill>
                  <a:prstClr val="black"/>
                </a:solidFill>
              </a:rPr>
              <a:t> </a:t>
            </a:r>
            <a:endParaRPr lang="es-ES" dirty="0"/>
          </a:p>
        </p:txBody>
      </p:sp>
      <p:sp>
        <p:nvSpPr>
          <p:cNvPr id="8" name="Rectángulo 7"/>
          <p:cNvSpPr/>
          <p:nvPr/>
        </p:nvSpPr>
        <p:spPr>
          <a:xfrm>
            <a:off x="1024356" y="3732798"/>
            <a:ext cx="13837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prstClr val="black"/>
                </a:solidFill>
              </a:rPr>
              <a:t>destrucción</a:t>
            </a:r>
            <a:endParaRPr lang="es-ES" dirty="0"/>
          </a:p>
        </p:txBody>
      </p:sp>
      <p:sp>
        <p:nvSpPr>
          <p:cNvPr id="9" name="Rectángulo 8"/>
          <p:cNvSpPr/>
          <p:nvPr/>
        </p:nvSpPr>
        <p:spPr>
          <a:xfrm>
            <a:off x="2381036" y="3734006"/>
            <a:ext cx="1917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rgbClr val="0000FF"/>
                </a:solidFill>
              </a:rPr>
              <a:t>mucosa </a:t>
            </a:r>
            <a:r>
              <a:rPr lang="es-ES" dirty="0" err="1">
                <a:solidFill>
                  <a:srgbClr val="0000FF"/>
                </a:solidFill>
              </a:rPr>
              <a:t>oxíntica</a:t>
            </a:r>
            <a:r>
              <a:rPr lang="es-ES" dirty="0">
                <a:solidFill>
                  <a:srgbClr val="0000FF"/>
                </a:solidFill>
              </a:rPr>
              <a:t> </a:t>
            </a:r>
            <a:endParaRPr lang="es-ES" dirty="0"/>
          </a:p>
        </p:txBody>
      </p:sp>
      <p:sp>
        <p:nvSpPr>
          <p:cNvPr id="10" name="Rectángulo 9"/>
          <p:cNvSpPr/>
          <p:nvPr/>
        </p:nvSpPr>
        <p:spPr>
          <a:xfrm>
            <a:off x="508044" y="4096233"/>
            <a:ext cx="4657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 smtClean="0">
                <a:solidFill>
                  <a:srgbClr val="FF0000"/>
                </a:solidFill>
              </a:rPr>
              <a:t>Metaplasia</a:t>
            </a:r>
            <a:r>
              <a:rPr lang="es-ES" dirty="0" smtClean="0">
                <a:solidFill>
                  <a:srgbClr val="FF0000"/>
                </a:solidFill>
              </a:rPr>
              <a:t> tipo </a:t>
            </a:r>
            <a:r>
              <a:rPr lang="es-ES" dirty="0">
                <a:solidFill>
                  <a:srgbClr val="FF0000"/>
                </a:solidFill>
              </a:rPr>
              <a:t>intestinal </a:t>
            </a:r>
            <a:r>
              <a:rPr lang="es-ES" dirty="0" smtClean="0">
                <a:solidFill>
                  <a:srgbClr val="FF0000"/>
                </a:solidFill>
              </a:rPr>
              <a:t>o </a:t>
            </a:r>
            <a:r>
              <a:rPr lang="es-ES" dirty="0" err="1" smtClean="0">
                <a:solidFill>
                  <a:srgbClr val="FF0000"/>
                </a:solidFill>
              </a:rPr>
              <a:t>pseudo</a:t>
            </a:r>
            <a:r>
              <a:rPr lang="es-ES" dirty="0" smtClean="0">
                <a:solidFill>
                  <a:srgbClr val="FF0000"/>
                </a:solidFill>
              </a:rPr>
              <a:t>-pilórica</a:t>
            </a:r>
            <a:endParaRPr lang="es-ES" dirty="0"/>
          </a:p>
        </p:txBody>
      </p:sp>
      <p:sp>
        <p:nvSpPr>
          <p:cNvPr id="11" name="Rectángulo 10"/>
          <p:cNvSpPr/>
          <p:nvPr/>
        </p:nvSpPr>
        <p:spPr>
          <a:xfrm>
            <a:off x="299048" y="4612135"/>
            <a:ext cx="8737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prstClr val="black"/>
                </a:solidFill>
              </a:rPr>
              <a:t>la mucosa del cuerpo gástrico </a:t>
            </a:r>
            <a:r>
              <a:rPr lang="es-ES" dirty="0">
                <a:solidFill>
                  <a:srgbClr val="0000FF"/>
                </a:solidFill>
              </a:rPr>
              <a:t>se reemplaza completamente por epitelio atrófico </a:t>
            </a:r>
            <a:endParaRPr lang="es-ES" dirty="0"/>
          </a:p>
        </p:txBody>
      </p:sp>
      <p:cxnSp>
        <p:nvCxnSpPr>
          <p:cNvPr id="13" name="Conector recto de flecha 12"/>
          <p:cNvCxnSpPr/>
          <p:nvPr/>
        </p:nvCxnSpPr>
        <p:spPr>
          <a:xfrm>
            <a:off x="6588224" y="3388647"/>
            <a:ext cx="0" cy="9239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errar llave 13"/>
          <p:cNvSpPr/>
          <p:nvPr/>
        </p:nvSpPr>
        <p:spPr>
          <a:xfrm>
            <a:off x="7236296" y="563895"/>
            <a:ext cx="720080" cy="2433057"/>
          </a:xfrm>
          <a:prstGeom prst="rightBrac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16842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69471" y="1524397"/>
            <a:ext cx="65804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dirty="0">
                <a:solidFill>
                  <a:prstClr val="black"/>
                </a:solidFill>
              </a:rPr>
              <a:t>AIG es más común en mujeres y personas mayores.</a:t>
            </a:r>
          </a:p>
          <a:p>
            <a:pPr defTabSz="342900"/>
            <a:r>
              <a:rPr lang="es-ES" sz="1600" dirty="0">
                <a:solidFill>
                  <a:prstClr val="black"/>
                </a:solidFill>
              </a:rPr>
              <a:t>La prevalencia en la población general, se estima en un 2% y el 5% </a:t>
            </a:r>
          </a:p>
        </p:txBody>
      </p:sp>
      <p:sp>
        <p:nvSpPr>
          <p:cNvPr id="3" name="Rectángulo 2"/>
          <p:cNvSpPr/>
          <p:nvPr/>
        </p:nvSpPr>
        <p:spPr>
          <a:xfrm>
            <a:off x="669472" y="1163121"/>
            <a:ext cx="19782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es-ES" sz="1600" dirty="0">
                <a:solidFill>
                  <a:srgbClr val="0000FF"/>
                </a:solidFill>
                <a:latin typeface="ff3"/>
              </a:rPr>
              <a:t>EPIDEMIOLOGÍA : </a:t>
            </a:r>
          </a:p>
        </p:txBody>
      </p:sp>
      <p:sp>
        <p:nvSpPr>
          <p:cNvPr id="4" name="Rectángulo 3"/>
          <p:cNvSpPr/>
          <p:nvPr/>
        </p:nvSpPr>
        <p:spPr>
          <a:xfrm>
            <a:off x="642910" y="2571744"/>
            <a:ext cx="676236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dirty="0">
                <a:solidFill>
                  <a:srgbClr val="0000FF"/>
                </a:solidFill>
              </a:rPr>
              <a:t>La anemia </a:t>
            </a:r>
            <a:r>
              <a:rPr lang="es-ES" sz="1600" dirty="0" err="1">
                <a:solidFill>
                  <a:srgbClr val="0000FF"/>
                </a:solidFill>
              </a:rPr>
              <a:t>microcítica</a:t>
            </a:r>
            <a:r>
              <a:rPr lang="es-ES" sz="1600" dirty="0">
                <a:solidFill>
                  <a:prstClr val="black"/>
                </a:solidFill>
              </a:rPr>
              <a:t>, </a:t>
            </a:r>
            <a:r>
              <a:rPr lang="es-ES" sz="1600" dirty="0" smtClean="0">
                <a:solidFill>
                  <a:prstClr val="black"/>
                </a:solidFill>
              </a:rPr>
              <a:t>expresión </a:t>
            </a:r>
            <a:r>
              <a:rPr lang="es-ES" sz="1600" dirty="0">
                <a:solidFill>
                  <a:prstClr val="black"/>
                </a:solidFill>
              </a:rPr>
              <a:t>de deficiencia de hierro, </a:t>
            </a:r>
            <a:endParaRPr lang="es-ES" sz="1600" dirty="0" smtClean="0">
              <a:solidFill>
                <a:prstClr val="black"/>
              </a:solidFill>
            </a:endParaRPr>
          </a:p>
          <a:p>
            <a:pPr defTabSz="342900"/>
            <a:r>
              <a:rPr lang="es-ES" sz="1600" dirty="0" smtClean="0">
                <a:solidFill>
                  <a:srgbClr val="0000FF"/>
                </a:solidFill>
              </a:rPr>
              <a:t>es </a:t>
            </a:r>
            <a:r>
              <a:rPr lang="es-ES" sz="1600" dirty="0">
                <a:solidFill>
                  <a:srgbClr val="0000FF"/>
                </a:solidFill>
              </a:rPr>
              <a:t>un signo de presentación temprano </a:t>
            </a:r>
            <a:r>
              <a:rPr lang="es-ES" sz="1600" dirty="0" smtClean="0">
                <a:solidFill>
                  <a:prstClr val="black"/>
                </a:solidFill>
              </a:rPr>
              <a:t>causada </a:t>
            </a:r>
            <a:r>
              <a:rPr lang="es-ES" sz="1600" dirty="0">
                <a:solidFill>
                  <a:prstClr val="black"/>
                </a:solidFill>
              </a:rPr>
              <a:t>por la hipoclorhidria.</a:t>
            </a:r>
          </a:p>
          <a:p>
            <a:pPr defTabSz="342900"/>
            <a:endParaRPr lang="es-ES" sz="1600" dirty="0">
              <a:solidFill>
                <a:prstClr val="black"/>
              </a:solidFill>
            </a:endParaRPr>
          </a:p>
          <a:p>
            <a:pPr defTabSz="342900"/>
            <a:r>
              <a:rPr lang="es-ES" sz="1600" dirty="0">
                <a:solidFill>
                  <a:srgbClr val="0000FF"/>
                </a:solidFill>
              </a:rPr>
              <a:t>En la enfermedad avanzada con aclorhidria </a:t>
            </a:r>
            <a:r>
              <a:rPr lang="es-ES" sz="1600" dirty="0">
                <a:solidFill>
                  <a:prstClr val="black"/>
                </a:solidFill>
              </a:rPr>
              <a:t>, hay pérdida progresiva de células parietales que  produce </a:t>
            </a:r>
            <a:r>
              <a:rPr lang="es-ES" sz="1600" dirty="0">
                <a:solidFill>
                  <a:srgbClr val="0000FF"/>
                </a:solidFill>
              </a:rPr>
              <a:t>deficiencia severa de </a:t>
            </a:r>
            <a:r>
              <a:rPr lang="es-ES" sz="1600" dirty="0" err="1">
                <a:solidFill>
                  <a:srgbClr val="0000FF"/>
                </a:solidFill>
              </a:rPr>
              <a:t>cobalamina</a:t>
            </a:r>
            <a:r>
              <a:rPr lang="es-ES" sz="1600" dirty="0">
                <a:solidFill>
                  <a:srgbClr val="0000FF"/>
                </a:solidFill>
              </a:rPr>
              <a:t> </a:t>
            </a:r>
            <a:r>
              <a:rPr lang="es-ES" sz="1600" dirty="0">
                <a:solidFill>
                  <a:prstClr val="black"/>
                </a:solidFill>
              </a:rPr>
              <a:t>y </a:t>
            </a:r>
            <a:r>
              <a:rPr lang="es-ES" sz="1600" dirty="0">
                <a:solidFill>
                  <a:srgbClr val="0000FF"/>
                </a:solidFill>
              </a:rPr>
              <a:t>conduce a la anemia </a:t>
            </a:r>
            <a:r>
              <a:rPr lang="es-ES" sz="1600" dirty="0" err="1">
                <a:solidFill>
                  <a:srgbClr val="0000FF"/>
                </a:solidFill>
              </a:rPr>
              <a:t>macrocítica-megaloblástica</a:t>
            </a:r>
            <a:r>
              <a:rPr lang="es-ES" sz="1600" dirty="0">
                <a:solidFill>
                  <a:srgbClr val="0000FF"/>
                </a:solidFill>
              </a:rPr>
              <a:t> que coexiste con síntomas neurológicos y glositis atrófica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730534"/>
            <a:ext cx="461812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9674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928662" y="1000108"/>
            <a:ext cx="5852627" cy="3954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En las primeras fases de la </a:t>
            </a:r>
            <a:r>
              <a:rPr lang="es-ES" sz="1600" dirty="0">
                <a:solidFill>
                  <a:srgbClr val="FF0000"/>
                </a:solidFill>
                <a:latin typeface="Times New Roman" panose="02020603050405020304" pitchFamily="18" charset="0"/>
              </a:rPr>
              <a:t>gastritis autoinmune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la infiltración linfocítica 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y de células plasmáticas de la </a:t>
            </a:r>
            <a:r>
              <a:rPr lang="es-ES" sz="1600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mucosa </a:t>
            </a:r>
            <a:r>
              <a:rPr lang="es-ES" sz="1600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oxíntica</a:t>
            </a:r>
            <a:r>
              <a:rPr lang="es-ES" sz="1600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está presente con acentuación en la porción </a:t>
            </a:r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glandular más profunda.</a:t>
            </a:r>
          </a:p>
          <a:p>
            <a:pPr defTabSz="342900"/>
            <a:endParaRPr lang="es-ES" sz="1600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defTabSz="342900"/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La </a:t>
            </a:r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hiperplasia de las células endocrinas 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es una característica </a:t>
            </a:r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temprana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en la gastritis autoinmune.</a:t>
            </a:r>
          </a:p>
          <a:p>
            <a:pPr defTabSz="342900"/>
            <a:endParaRPr lang="es-ES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defTabSz="342900"/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Las </a:t>
            </a:r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glándulas </a:t>
            </a:r>
            <a:r>
              <a:rPr lang="es-ES" sz="1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oxínticas</a:t>
            </a:r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 pueden sufrir destrucción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, y las células parietales muestran </a:t>
            </a:r>
            <a:r>
              <a:rPr lang="es-ES" sz="1600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pseudohipertrofia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a medida que progresa la enfermedad. </a:t>
            </a:r>
          </a:p>
          <a:p>
            <a:pPr defTabSz="342900"/>
            <a:endParaRPr lang="es-ES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defTabSz="342900"/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En la </a:t>
            </a:r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enfermedad avanzada, hay una marcada atrofia de las glándulas </a:t>
            </a:r>
            <a:r>
              <a:rPr lang="es-ES" sz="1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oxínticas</a:t>
            </a:r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junto con infiltración </a:t>
            </a:r>
            <a:r>
              <a:rPr lang="es-ES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linfoblástica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difusa de la lámina propia. ( </a:t>
            </a:r>
            <a:r>
              <a:rPr lang="es-ES" sz="1600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mas alta 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)</a:t>
            </a:r>
          </a:p>
          <a:p>
            <a:pPr defTabSz="342900"/>
            <a:endParaRPr lang="es-ES" sz="135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defTabSz="342900"/>
            <a:r>
              <a:rPr lang="es-ES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La </a:t>
            </a:r>
            <a:r>
              <a:rPr lang="es-ES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metaplasia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intestinal está presente en la enfermedad terminal.</a:t>
            </a:r>
            <a:endParaRPr lang="es-ES" sz="1600" dirty="0">
              <a:solidFill>
                <a:prstClr val="black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28662" y="4572008"/>
            <a:ext cx="5684676" cy="4688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>
              <a:solidFill>
                <a:prstClr val="white"/>
              </a:solidFill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043608" y="625473"/>
            <a:ext cx="451022" cy="25949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/>
            <a:endParaRPr lang="es-E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848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72920" y="428604"/>
            <a:ext cx="8513922" cy="5470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dirty="0">
                <a:solidFill>
                  <a:srgbClr val="0000FF"/>
                </a:solidFill>
                <a:latin typeface="ff3"/>
              </a:rPr>
              <a:t>Diagnóstico de gastritis autoinmune</a:t>
            </a:r>
          </a:p>
          <a:p>
            <a:pPr defTabSz="342900">
              <a:buFont typeface="Arial" panose="020B0604020202020204" pitchFamily="34" charset="0"/>
              <a:buChar char="•"/>
            </a:pPr>
            <a:endParaRPr lang="es-ES" sz="1600" b="1" u="sng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defTabSz="342900"/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Se centra en el laboratorio y el examen histológico.</a:t>
            </a:r>
          </a:p>
          <a:p>
            <a:pPr defTabSz="342900"/>
            <a:endParaRPr lang="es-ES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defTabSz="342900"/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 Estos incluyen:</a:t>
            </a:r>
          </a:p>
          <a:p>
            <a:pPr defTabSz="342900"/>
            <a:endParaRPr lang="es-ES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214313" indent="-214313" defTabSz="342900">
              <a:buFont typeface="Wingdings" panose="05000000000000000000" pitchFamily="2" charset="2"/>
              <a:buChar char="Ø"/>
            </a:pP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gastritis atrófica del cuerpo y fondo del estómago</a:t>
            </a:r>
          </a:p>
          <a:p>
            <a:pPr marL="214313" indent="-214313" defTabSz="342900">
              <a:buFont typeface="Wingdings" panose="05000000000000000000" pitchFamily="2" charset="2"/>
              <a:buChar char="Ø"/>
            </a:pP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Auto anticuerpos contra el factor intrínseco y las </a:t>
            </a:r>
            <a:r>
              <a:rPr lang="es-ES" sz="1600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células parietales ( </a:t>
            </a:r>
            <a:r>
              <a:rPr lang="es-ES" sz="1600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Biomarcador</a:t>
            </a:r>
            <a:r>
              <a:rPr lang="es-ES" sz="1600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 mas sensible ) </a:t>
            </a:r>
          </a:p>
          <a:p>
            <a:pPr marL="214313" indent="-214313" defTabSz="342900">
              <a:buFont typeface="Wingdings" panose="05000000000000000000" pitchFamily="2" charset="2"/>
              <a:buChar char="Ø"/>
            </a:pP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niveles elevados de gastrina sérica – gastrina 17</a:t>
            </a:r>
          </a:p>
          <a:p>
            <a:pPr marL="214313" indent="-214313" defTabSz="342900">
              <a:buFont typeface="Wingdings" panose="05000000000000000000" pitchFamily="2" charset="2"/>
              <a:buChar char="Ø"/>
            </a:pP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nivel de </a:t>
            </a:r>
            <a:r>
              <a:rPr lang="es-ES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pepsinógeno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sérico 1 bajo </a:t>
            </a:r>
          </a:p>
          <a:p>
            <a:pPr marL="214313" indent="-214313" defTabSz="342900">
              <a:buFont typeface="Wingdings" panose="05000000000000000000" pitchFamily="2" charset="2"/>
              <a:buChar char="Ø"/>
            </a:pPr>
            <a:r>
              <a:rPr lang="es-ES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relacion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s-ES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pepsinógeno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1 - </a:t>
            </a:r>
            <a:r>
              <a:rPr lang="es-ES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pepsinógeno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2 alterada. </a:t>
            </a:r>
          </a:p>
          <a:p>
            <a:pPr marL="214313" indent="-214313" defTabSz="342900">
              <a:buFont typeface="Wingdings" panose="05000000000000000000" pitchFamily="2" charset="2"/>
              <a:buChar char="Ø"/>
            </a:pP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Anemia </a:t>
            </a:r>
            <a:r>
              <a:rPr lang="es-ES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macrocítica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  <a:p>
            <a:pPr marL="214313" indent="-214313" defTabSz="342900">
              <a:buFont typeface="Wingdings" panose="05000000000000000000" pitchFamily="2" charset="2"/>
              <a:buChar char="Ø"/>
            </a:pP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Deficiencia de B12.</a:t>
            </a:r>
          </a:p>
          <a:p>
            <a:pPr marL="214313" indent="-214313" defTabSz="342900">
              <a:buFont typeface="Wingdings" panose="05000000000000000000" pitchFamily="2" charset="2"/>
              <a:buChar char="Ø"/>
            </a:pPr>
            <a:endParaRPr lang="es-ES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defTabSz="342900"/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El riesgo de cáncer gástrico en la gastritis autoinmune 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esta asociado a : </a:t>
            </a:r>
          </a:p>
          <a:p>
            <a:pPr defTabSz="342900"/>
            <a:endParaRPr lang="es-ES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214313" indent="-214313" defTabSz="342900">
              <a:buFont typeface="Wingdings" panose="05000000000000000000" pitchFamily="2" charset="2"/>
              <a:buChar char="§"/>
            </a:pP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niveles bajos de </a:t>
            </a:r>
            <a:r>
              <a:rPr lang="es-ES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pepsinógeno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1.</a:t>
            </a:r>
          </a:p>
          <a:p>
            <a:pPr marL="214313" indent="-214313" defTabSz="342900">
              <a:buFont typeface="Wingdings" panose="05000000000000000000" pitchFamily="2" charset="2"/>
              <a:buChar char="§"/>
            </a:pP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gastrina sérica en ayunas alta </a:t>
            </a:r>
          </a:p>
          <a:p>
            <a:pPr marL="214313" indent="-214313" defTabSz="342900">
              <a:buFont typeface="Wingdings" panose="05000000000000000000" pitchFamily="2" charset="2"/>
              <a:buChar char="§"/>
            </a:pP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gastritis atrófica del cuerpo y fondo .</a:t>
            </a:r>
          </a:p>
          <a:p>
            <a:pPr marL="214313" indent="-214313" defTabSz="342900">
              <a:buFont typeface="Wingdings" panose="05000000000000000000" pitchFamily="2" charset="2"/>
              <a:buChar char="§"/>
            </a:pPr>
            <a:endParaRPr lang="es-ES" sz="135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defTabSz="34290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En estos pacientes, el riesgo de cáncer es alto </a:t>
            </a:r>
          </a:p>
          <a:p>
            <a:pPr defTabSz="342900">
              <a:buFont typeface="Arial" panose="020B0604020202020204" pitchFamily="34" charset="0"/>
              <a:buChar char="•"/>
            </a:pPr>
            <a:r>
              <a:rPr lang="es-ES" sz="1600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independientemente de si tienen o no infección </a:t>
            </a:r>
            <a:r>
              <a:rPr lang="es-ES" sz="1600" i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por H. pylori</a:t>
            </a:r>
            <a:r>
              <a:rPr lang="es-ES" sz="1600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 .</a:t>
            </a:r>
          </a:p>
        </p:txBody>
      </p:sp>
      <p:sp>
        <p:nvSpPr>
          <p:cNvPr id="3" name="Rectángulo 2"/>
          <p:cNvSpPr/>
          <p:nvPr/>
        </p:nvSpPr>
        <p:spPr>
          <a:xfrm>
            <a:off x="272920" y="3786190"/>
            <a:ext cx="6585096" cy="23574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>
              <a:solidFill>
                <a:prstClr val="white"/>
              </a:solidFill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285720" y="214290"/>
            <a:ext cx="4212771" cy="60182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7443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51520" y="836712"/>
            <a:ext cx="744816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endParaRPr lang="es-ES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defTabSz="34290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Otras pruebas 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que pueden ser necesarias para la </a:t>
            </a:r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gastritis autoinmune 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son: </a:t>
            </a:r>
          </a:p>
          <a:p>
            <a:pPr marL="257175" indent="-257175" defTabSz="342900">
              <a:buFont typeface="+mj-lt"/>
              <a:buAutoNum type="arabicPeriod"/>
            </a:pP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la gastrina-17</a:t>
            </a:r>
          </a:p>
          <a:p>
            <a:pPr marL="257175" indent="-257175" defTabSz="342900">
              <a:buFont typeface="+mj-lt"/>
              <a:buAutoNum type="arabicPeriod"/>
            </a:pP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los anticuerpos anti- </a:t>
            </a:r>
            <a:r>
              <a:rPr lang="es-ES" sz="16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H. pylori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  <a:p>
            <a:pPr marL="257175" indent="-257175" defTabSz="342900">
              <a:buFont typeface="+mj-lt"/>
              <a:buAutoNum type="arabicPeriod"/>
            </a:pP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s-ES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citocinas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(como IL-8) </a:t>
            </a:r>
          </a:p>
          <a:p>
            <a:pPr marL="257175" indent="-257175" defTabSz="342900">
              <a:buFont typeface="+mj-lt"/>
              <a:buAutoNum type="arabicPeriod"/>
            </a:pP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s-ES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grelina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( péptido liberador de la hormona del crecimiento que se produce principalmente por vía gástrica fondo de la mucosa).</a:t>
            </a:r>
            <a:r>
              <a:rPr lang="es-ES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6188" y="3322424"/>
            <a:ext cx="3497447" cy="2696316"/>
          </a:xfrm>
          <a:prstGeom prst="rect">
            <a:avLst/>
          </a:prstGeom>
        </p:spPr>
      </p:pic>
      <p:sp>
        <p:nvSpPr>
          <p:cNvPr id="4" name="Rectángulo redondeado 3"/>
          <p:cNvSpPr/>
          <p:nvPr/>
        </p:nvSpPr>
        <p:spPr>
          <a:xfrm>
            <a:off x="395536" y="620688"/>
            <a:ext cx="504056" cy="216024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71039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15639" y="1344065"/>
            <a:ext cx="7287208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dirty="0">
                <a:solidFill>
                  <a:srgbClr val="FF0000"/>
                </a:solidFill>
                <a:latin typeface="Times New Roman" panose="02020603050405020304" pitchFamily="18" charset="0"/>
              </a:rPr>
              <a:t>Gastritis autoinmune : </a:t>
            </a:r>
          </a:p>
          <a:p>
            <a:pPr defTabSz="342900"/>
            <a:endParaRPr lang="es-ES" sz="135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00034" y="1928802"/>
            <a:ext cx="8329906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La </a:t>
            </a:r>
            <a:r>
              <a:rPr lang="es-ES" sz="2000" dirty="0">
                <a:solidFill>
                  <a:srgbClr val="0000FF"/>
                </a:solidFill>
                <a:latin typeface="Times New Roman" panose="02020603050405020304" pitchFamily="18" charset="0"/>
              </a:rPr>
              <a:t>gastritis autoinmune </a:t>
            </a:r>
            <a:r>
              <a:rPr lang="es-E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puede estar asociada con </a:t>
            </a:r>
            <a:r>
              <a:rPr lang="es-ES" sz="2000" dirty="0">
                <a:solidFill>
                  <a:srgbClr val="0000FF"/>
                </a:solidFill>
                <a:latin typeface="Times New Roman" panose="02020603050405020304" pitchFamily="18" charset="0"/>
              </a:rPr>
              <a:t>otros trastornos autoinmunes </a:t>
            </a:r>
            <a:r>
              <a:rPr lang="es-E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</a:p>
          <a:p>
            <a:pPr marL="214313" indent="-214313" defTabSz="342900">
              <a:buFont typeface="Wingdings" panose="05000000000000000000" pitchFamily="2" charset="2"/>
              <a:buChar char="§"/>
            </a:pPr>
            <a:r>
              <a:rPr lang="es-E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Síndromes </a:t>
            </a:r>
            <a:r>
              <a:rPr lang="es-ES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poliglandulares</a:t>
            </a:r>
            <a:r>
              <a:rPr lang="es-E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autoinmunes (SPGA</a:t>
            </a:r>
            <a:r>
              <a:rPr lang="es-ES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214313" indent="-214313" defTabSz="342900">
              <a:buFont typeface="Wingdings" panose="05000000000000000000" pitchFamily="2" charset="2"/>
              <a:buChar char="§"/>
            </a:pPr>
            <a:r>
              <a:rPr lang="es-ES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PGA </a:t>
            </a:r>
            <a:r>
              <a:rPr lang="es-E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tipo 1 (hipoparatiroidismo y candidiasis </a:t>
            </a:r>
            <a:r>
              <a:rPr lang="es-ES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mucocutánea</a:t>
            </a:r>
            <a:r>
              <a:rPr lang="es-E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14313" indent="-214313" defTabSz="342900">
              <a:buFont typeface="Wingdings" panose="05000000000000000000" pitchFamily="2" charset="2"/>
              <a:buChar char="§"/>
            </a:pPr>
            <a:r>
              <a:rPr lang="es-E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PGA tipo 3 ,diabetes mellitus y enfermedades tiroideas autoinmunes</a:t>
            </a:r>
            <a:endParaRPr lang="es-ES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 defTabSz="342900">
              <a:buFont typeface="Wingdings" panose="05000000000000000000" pitchFamily="2" charset="2"/>
              <a:buChar char="§"/>
            </a:pP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tiroiditis de </a:t>
            </a:r>
            <a:r>
              <a:rPr lang="es-ES" sz="1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Hashimoto. </a:t>
            </a:r>
            <a:r>
              <a:rPr lang="es-ES" sz="16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Sindrome</a:t>
            </a:r>
            <a:r>
              <a:rPr lang="es-ES" sz="1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de Schmidt : </a:t>
            </a:r>
            <a:r>
              <a:rPr lang="es-ES" sz="16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Céliaca</a:t>
            </a:r>
            <a:r>
              <a:rPr lang="es-ES" sz="1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–Addison – tiroiditis.</a:t>
            </a:r>
            <a:endParaRPr lang="es-ES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214313" indent="-214313" defTabSz="342900">
              <a:buFont typeface="Wingdings" panose="05000000000000000000" pitchFamily="2" charset="2"/>
              <a:buChar char="§"/>
            </a:pP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urticaria espontánea crónica</a:t>
            </a:r>
          </a:p>
          <a:p>
            <a:pPr marL="214313" indent="-214313" defTabSz="342900">
              <a:buFont typeface="Wingdings" panose="05000000000000000000" pitchFamily="2" charset="2"/>
              <a:buChar char="§"/>
            </a:pP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enfermedad de Addison</a:t>
            </a:r>
          </a:p>
          <a:p>
            <a:pPr marL="214313" indent="-214313" defTabSz="342900">
              <a:buFont typeface="Wingdings" panose="05000000000000000000" pitchFamily="2" charset="2"/>
              <a:buChar char="§"/>
            </a:pP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miastenia grave</a:t>
            </a:r>
          </a:p>
          <a:p>
            <a:pPr marL="214313" indent="-214313" defTabSz="342900">
              <a:buFont typeface="Wingdings" panose="05000000000000000000" pitchFamily="2" charset="2"/>
              <a:buChar char="§"/>
            </a:pP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diabetes tipo 1</a:t>
            </a:r>
          </a:p>
          <a:p>
            <a:pPr marL="214313" indent="-214313" defTabSz="342900">
              <a:buFont typeface="Wingdings" panose="05000000000000000000" pitchFamily="2" charset="2"/>
              <a:buChar char="§"/>
            </a:pPr>
            <a:r>
              <a:rPr lang="es-ES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Vitiligo</a:t>
            </a:r>
            <a:endParaRPr lang="es-ES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214313" indent="-214313" defTabSz="342900">
              <a:buFont typeface="Wingdings" panose="05000000000000000000" pitchFamily="2" charset="2"/>
              <a:buChar char="§"/>
            </a:pP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trastornos </a:t>
            </a:r>
            <a:r>
              <a:rPr lang="es-ES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periorales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,especialmente liquen plano oral erosivo.</a:t>
            </a:r>
          </a:p>
          <a:p>
            <a:pPr marL="214313" indent="-214313" defTabSz="342900">
              <a:buFont typeface="Wingdings" panose="05000000000000000000" pitchFamily="2" charset="2"/>
              <a:buChar char="§"/>
            </a:pPr>
            <a:r>
              <a:rPr lang="es-E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alopecia, enfermedad celíaca, y hepatitis autoinmune.</a:t>
            </a:r>
          </a:p>
          <a:p>
            <a:pPr defTabSz="342900"/>
            <a:endParaRPr lang="es-ES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defTabSz="342900"/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La asociación entre la gastritis autoinmune atrófica crónica y la enfermedad tiroidea autoinmune</a:t>
            </a:r>
          </a:p>
          <a:p>
            <a:pPr defTabSz="342900"/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se ganó el nombre a principios de los años 60 de "síndrome </a:t>
            </a:r>
            <a:r>
              <a:rPr lang="es-ES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tirogástrico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".</a:t>
            </a:r>
            <a:endParaRPr lang="es-ES" sz="1600" dirty="0">
              <a:solidFill>
                <a:prstClr val="black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24540" y="5072074"/>
            <a:ext cx="8290864" cy="10001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35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76470" y="1419427"/>
            <a:ext cx="6398467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No hay manifestaciones clínicas típicas de gastritis. La aparición repentina de dolor epigástrico, náuseas y vómitos se han descrito para acompañar a la gastritis aguda. Muchas personas son asintomáticas o desarrollan síntomas dispépticos mínimos. </a:t>
            </a:r>
            <a:endParaRPr lang="es-ES" sz="1350" dirty="0">
              <a:solidFill>
                <a:prstClr val="black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676469" y="2412043"/>
            <a:ext cx="6657392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Si no se trata, la imagen puede evolucionar a gastritis crónica. Los antecedentes de tabaquismo, consumo de alcohol, ingesta de AINE o esteroides, alergias, radioterapia o trastornos de la vesícula biliar deben ser consideraciones. </a:t>
            </a:r>
            <a:endParaRPr lang="es-ES" sz="1350" dirty="0">
              <a:solidFill>
                <a:prstClr val="black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706" y="3404658"/>
            <a:ext cx="3058933" cy="1810669"/>
          </a:xfrm>
          <a:prstGeom prst="rect">
            <a:avLst/>
          </a:prstGeom>
        </p:spPr>
      </p:pic>
      <p:sp>
        <p:nvSpPr>
          <p:cNvPr id="6" name="Flecha curvada hacia abajo 5"/>
          <p:cNvSpPr/>
          <p:nvPr/>
        </p:nvSpPr>
        <p:spPr>
          <a:xfrm>
            <a:off x="1594022" y="3186499"/>
            <a:ext cx="3759417" cy="290384"/>
          </a:xfrm>
          <a:prstGeom prst="curvedDownArrow">
            <a:avLst>
              <a:gd name="adj1" fmla="val 75266"/>
              <a:gd name="adj2" fmla="val 99327"/>
              <a:gd name="adj3" fmla="val 25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>
              <a:solidFill>
                <a:prstClr val="black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5328" y="3547595"/>
            <a:ext cx="2618087" cy="1990725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6725796" y="116632"/>
            <a:ext cx="698282" cy="370647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/>
            <a:endParaRPr lang="es-E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1642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88946" y="714357"/>
            <a:ext cx="8355563" cy="3708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endParaRPr lang="es-ES" sz="1600" b="1" dirty="0">
              <a:solidFill>
                <a:srgbClr val="985735"/>
              </a:solidFill>
              <a:latin typeface="arial" panose="020B0604020202020204" pitchFamily="34" charset="0"/>
            </a:endParaRPr>
          </a:p>
          <a:p>
            <a:pPr defTabSz="342900"/>
            <a:r>
              <a:rPr lang="es-ES" sz="1600" b="1" dirty="0">
                <a:solidFill>
                  <a:srgbClr val="0000FF"/>
                </a:solidFill>
                <a:latin typeface="arial" panose="020B0604020202020204" pitchFamily="34" charset="0"/>
              </a:rPr>
              <a:t>Complicaciones en las gastritis autoinmunes ( G.A.)</a:t>
            </a:r>
          </a:p>
          <a:p>
            <a:pPr defTabSz="342900"/>
            <a:endParaRPr lang="es-ES" sz="1350" b="1" dirty="0">
              <a:solidFill>
                <a:srgbClr val="985735"/>
              </a:solidFill>
              <a:latin typeface="arial" panose="020B0604020202020204" pitchFamily="34" charset="0"/>
            </a:endParaRPr>
          </a:p>
          <a:p>
            <a:pPr defTabSz="342900"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Tumores </a:t>
            </a:r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neuroendocrinos (NET</a:t>
            </a:r>
            <a:r>
              <a:rPr lang="es-ES" sz="16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)</a:t>
            </a:r>
          </a:p>
          <a:p>
            <a:pPr defTabSz="342900"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La G.A. predispone al desarrollo de </a:t>
            </a:r>
            <a:r>
              <a:rPr lang="es-ES" sz="1600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adenocarcinoma gástrico y NET gástricos tipo </a:t>
            </a:r>
            <a:r>
              <a:rPr lang="es-ES" sz="1350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</a:p>
          <a:p>
            <a:pPr defTabSz="342900">
              <a:buFont typeface="Arial" panose="020B0604020202020204" pitchFamily="34" charset="0"/>
              <a:buChar char="•"/>
            </a:pPr>
            <a:endParaRPr lang="es-ES" sz="135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defTabSz="342900">
              <a:buFont typeface="Arial" panose="020B0604020202020204" pitchFamily="34" charset="0"/>
              <a:buChar char="•"/>
            </a:pPr>
            <a:endParaRPr lang="es-ES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defTabSz="34290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El desarrollo de NET en estos pacientes está relacionado con</a:t>
            </a:r>
          </a:p>
          <a:p>
            <a:pPr defTabSz="34290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la </a:t>
            </a:r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atrofia de la mucosa y la hiperplasia de las células del cuello mucoso inmaduro.</a:t>
            </a:r>
          </a:p>
          <a:p>
            <a:pPr defTabSz="34290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En este proceso de diferenciación </a:t>
            </a:r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las </a:t>
            </a:r>
            <a:r>
              <a:rPr lang="es-ES" sz="1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cél</a:t>
            </a:r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. precursoras inmaduras del cuello</a:t>
            </a:r>
          </a:p>
          <a:p>
            <a:pPr defTabSz="34290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 se diferencian a </a:t>
            </a:r>
            <a:r>
              <a:rPr lang="es-ES" sz="1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cél</a:t>
            </a:r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. similares a las </a:t>
            </a:r>
            <a:r>
              <a:rPr lang="es-ES" sz="1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enterocromafines</a:t>
            </a:r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,  productoras de histamina.</a:t>
            </a:r>
          </a:p>
          <a:p>
            <a:pPr defTabSz="34290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se produce </a:t>
            </a:r>
            <a:r>
              <a:rPr lang="es-ES" sz="1600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hipergastrinemia</a:t>
            </a:r>
            <a:r>
              <a:rPr lang="es-ES" sz="1600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s-ES" sz="1600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favoreciendo el desarrollo de los NET. </a:t>
            </a:r>
          </a:p>
          <a:p>
            <a:pPr defTabSz="342900">
              <a:buFont typeface="Arial" panose="020B0604020202020204" pitchFamily="34" charset="0"/>
              <a:buChar char="•"/>
            </a:pPr>
            <a:endParaRPr lang="es-ES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defTabSz="34290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También , la G.A. crónica genera: Deficiencia de vitamina C,  D, ácido fólico</a:t>
            </a:r>
            <a:r>
              <a:rPr lang="es-ES" sz="1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,</a:t>
            </a:r>
          </a:p>
          <a:p>
            <a:pPr defTabSz="342900"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zinc, magnesio, y calcio</a:t>
            </a:r>
          </a:p>
        </p:txBody>
      </p:sp>
    </p:spTree>
    <p:extLst>
      <p:ext uri="{BB962C8B-B14F-4D97-AF65-F5344CB8AC3E}">
        <p14:creationId xmlns:p14="http://schemas.microsoft.com/office/powerpoint/2010/main" val="42353533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785786" y="857232"/>
            <a:ext cx="36728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es-ES" sz="1400" b="1" dirty="0">
                <a:solidFill>
                  <a:srgbClr val="0000FF"/>
                </a:solidFill>
                <a:latin typeface="ff3"/>
              </a:rPr>
              <a:t>Hiperplasia de células neuroendocrinas :</a:t>
            </a:r>
          </a:p>
        </p:txBody>
      </p:sp>
      <p:sp>
        <p:nvSpPr>
          <p:cNvPr id="3" name="Rectángulo 2"/>
          <p:cNvSpPr/>
          <p:nvPr/>
        </p:nvSpPr>
        <p:spPr>
          <a:xfrm>
            <a:off x="785786" y="1214422"/>
            <a:ext cx="565577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400" b="1" dirty="0">
                <a:solidFill>
                  <a:srgbClr val="0000FF"/>
                </a:solidFill>
                <a:latin typeface="ff3"/>
              </a:rPr>
              <a:t> </a:t>
            </a:r>
          </a:p>
          <a:p>
            <a:pPr defTabSz="342900"/>
            <a:r>
              <a:rPr lang="es-ES" sz="1400" dirty="0">
                <a:solidFill>
                  <a:srgbClr val="0000FF"/>
                </a:solidFill>
              </a:rPr>
              <a:t>La </a:t>
            </a:r>
            <a:r>
              <a:rPr lang="es-ES" sz="1400" dirty="0" err="1">
                <a:solidFill>
                  <a:srgbClr val="0000FF"/>
                </a:solidFill>
              </a:rPr>
              <a:t>hipoclorhidia</a:t>
            </a:r>
            <a:r>
              <a:rPr lang="es-ES" sz="1400" dirty="0">
                <a:solidFill>
                  <a:srgbClr val="0000FF"/>
                </a:solidFill>
              </a:rPr>
              <a:t> gástrica </a:t>
            </a:r>
            <a:r>
              <a:rPr lang="es-ES" sz="1400" dirty="0">
                <a:solidFill>
                  <a:prstClr val="black"/>
                </a:solidFill>
              </a:rPr>
              <a:t>o aclorhidria asociada a la </a:t>
            </a:r>
            <a:r>
              <a:rPr lang="es-ES" sz="1400" dirty="0" smtClean="0">
                <a:solidFill>
                  <a:prstClr val="black"/>
                </a:solidFill>
              </a:rPr>
              <a:t>GAI </a:t>
            </a:r>
            <a:r>
              <a:rPr lang="es-ES" sz="1400" dirty="0">
                <a:solidFill>
                  <a:prstClr val="black"/>
                </a:solidFill>
              </a:rPr>
              <a:t>avanzada estimula la </a:t>
            </a:r>
            <a:r>
              <a:rPr lang="es-ES" sz="1400" dirty="0">
                <a:solidFill>
                  <a:srgbClr val="0000FF"/>
                </a:solidFill>
              </a:rPr>
              <a:t>secreción sostenida de gastrina</a:t>
            </a:r>
            <a:r>
              <a:rPr lang="es-ES" sz="1400" dirty="0">
                <a:solidFill>
                  <a:prstClr val="black"/>
                </a:solidFill>
              </a:rPr>
              <a:t> por las células G </a:t>
            </a:r>
            <a:r>
              <a:rPr lang="es-ES" sz="1400" dirty="0" err="1">
                <a:solidFill>
                  <a:prstClr val="black"/>
                </a:solidFill>
              </a:rPr>
              <a:t>antrales</a:t>
            </a:r>
            <a:r>
              <a:rPr lang="es-ES" sz="1400" dirty="0">
                <a:solidFill>
                  <a:prstClr val="black"/>
                </a:solidFill>
              </a:rPr>
              <a:t> produciéndose </a:t>
            </a:r>
            <a:r>
              <a:rPr lang="es-ES" sz="1400" dirty="0" err="1">
                <a:solidFill>
                  <a:srgbClr val="0000FF"/>
                </a:solidFill>
              </a:rPr>
              <a:t>hipergastrinemia</a:t>
            </a:r>
            <a:r>
              <a:rPr lang="es-ES" sz="1400" dirty="0">
                <a:solidFill>
                  <a:prstClr val="black"/>
                </a:solidFill>
              </a:rPr>
              <a:t> la cual desencadena la </a:t>
            </a:r>
            <a:r>
              <a:rPr lang="es-ES" sz="1400" dirty="0">
                <a:solidFill>
                  <a:srgbClr val="0000FF"/>
                </a:solidFill>
              </a:rPr>
              <a:t>proliferación de células similares a las ECL.</a:t>
            </a:r>
          </a:p>
        </p:txBody>
      </p:sp>
      <p:sp>
        <p:nvSpPr>
          <p:cNvPr id="4" name="Rectángulo 3"/>
          <p:cNvSpPr/>
          <p:nvPr/>
        </p:nvSpPr>
        <p:spPr>
          <a:xfrm>
            <a:off x="763566" y="2719386"/>
            <a:ext cx="555691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400" dirty="0">
                <a:solidFill>
                  <a:prstClr val="black"/>
                </a:solidFill>
              </a:rPr>
              <a:t>Estas </a:t>
            </a:r>
            <a:r>
              <a:rPr lang="es-ES" sz="1400" dirty="0">
                <a:solidFill>
                  <a:srgbClr val="0000FF"/>
                </a:solidFill>
              </a:rPr>
              <a:t>células similares a las  ECL</a:t>
            </a:r>
            <a:r>
              <a:rPr lang="es-ES" sz="1400" dirty="0">
                <a:solidFill>
                  <a:prstClr val="black"/>
                </a:solidFill>
              </a:rPr>
              <a:t> pueden presentar un amplio espectro de cambios, que van desde la </a:t>
            </a:r>
            <a:r>
              <a:rPr lang="es-ES" sz="1400" dirty="0">
                <a:solidFill>
                  <a:srgbClr val="0000FF"/>
                </a:solidFill>
              </a:rPr>
              <a:t>hiperplasia "verdadera" hasta la neoplasia endocrina </a:t>
            </a:r>
            <a:r>
              <a:rPr lang="es-ES" sz="1400" dirty="0">
                <a:solidFill>
                  <a:prstClr val="black"/>
                </a:solidFill>
              </a:rPr>
              <a:t>. (expresan </a:t>
            </a:r>
            <a:r>
              <a:rPr lang="es-ES" sz="1400" dirty="0" err="1">
                <a:solidFill>
                  <a:prstClr val="black"/>
                </a:solidFill>
              </a:rPr>
              <a:t>cromogranina</a:t>
            </a:r>
            <a:r>
              <a:rPr lang="es-ES" sz="1400" dirty="0">
                <a:solidFill>
                  <a:prstClr val="black"/>
                </a:solidFill>
              </a:rPr>
              <a:t> + ). </a:t>
            </a:r>
          </a:p>
        </p:txBody>
      </p:sp>
      <p:sp>
        <p:nvSpPr>
          <p:cNvPr id="5" name="Rectángulo 4"/>
          <p:cNvSpPr/>
          <p:nvPr/>
        </p:nvSpPr>
        <p:spPr>
          <a:xfrm>
            <a:off x="763566" y="3570844"/>
            <a:ext cx="65230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400" dirty="0">
                <a:solidFill>
                  <a:prstClr val="black"/>
                </a:solidFill>
              </a:rPr>
              <a:t>También se sabe que la </a:t>
            </a:r>
            <a:r>
              <a:rPr lang="es-ES" sz="1400" dirty="0">
                <a:solidFill>
                  <a:srgbClr val="0000FF"/>
                </a:solidFill>
              </a:rPr>
              <a:t>hiperplasia de células ECL </a:t>
            </a:r>
            <a:r>
              <a:rPr lang="es-ES" sz="1400" dirty="0">
                <a:solidFill>
                  <a:prstClr val="black"/>
                </a:solidFill>
              </a:rPr>
              <a:t>se desarrolla a partir de la </a:t>
            </a:r>
            <a:r>
              <a:rPr lang="es-ES" sz="1400" dirty="0" err="1">
                <a:solidFill>
                  <a:prstClr val="black"/>
                </a:solidFill>
              </a:rPr>
              <a:t>hipergastrinemia</a:t>
            </a:r>
            <a:r>
              <a:rPr lang="es-ES" sz="1400" dirty="0">
                <a:solidFill>
                  <a:prstClr val="black"/>
                </a:solidFill>
              </a:rPr>
              <a:t> causada por la administración a largo plazo de </a:t>
            </a:r>
            <a:r>
              <a:rPr lang="es-ES" sz="1400" dirty="0">
                <a:solidFill>
                  <a:srgbClr val="0000FF"/>
                </a:solidFill>
              </a:rPr>
              <a:t>IBP</a:t>
            </a:r>
          </a:p>
        </p:txBody>
      </p:sp>
    </p:spTree>
    <p:extLst>
      <p:ext uri="{BB962C8B-B14F-4D97-AF65-F5344CB8AC3E}">
        <p14:creationId xmlns:p14="http://schemas.microsoft.com/office/powerpoint/2010/main" val="27327906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20130" y="1223704"/>
            <a:ext cx="7624119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350" dirty="0">
                <a:solidFill>
                  <a:srgbClr val="0000FF"/>
                </a:solidFill>
              </a:rPr>
              <a:t>Tumores neuroendocrinos : </a:t>
            </a:r>
          </a:p>
          <a:p>
            <a:pPr defTabSz="342900"/>
            <a:r>
              <a:rPr lang="es-ES" sz="1350" dirty="0">
                <a:solidFill>
                  <a:prstClr val="black"/>
                </a:solidFill>
              </a:rPr>
              <a:t>Los micro tumores endocrinos ( es decir , </a:t>
            </a:r>
            <a:r>
              <a:rPr lang="es-ES" sz="1350" dirty="0">
                <a:solidFill>
                  <a:srgbClr val="0000FF"/>
                </a:solidFill>
              </a:rPr>
              <a:t>micro carcinoides</a:t>
            </a:r>
            <a:r>
              <a:rPr lang="es-ES" sz="1350" dirty="0">
                <a:solidFill>
                  <a:prstClr val="black"/>
                </a:solidFill>
              </a:rPr>
              <a:t>) </a:t>
            </a:r>
            <a:r>
              <a:rPr lang="es-ES" sz="1350" dirty="0">
                <a:solidFill>
                  <a:srgbClr val="0000FF"/>
                </a:solidFill>
              </a:rPr>
              <a:t>son nódulos de células ECL que escapan a la detección en la endoscopia.</a:t>
            </a:r>
          </a:p>
          <a:p>
            <a:pPr defTabSz="342900"/>
            <a:r>
              <a:rPr lang="es-ES" sz="1350" dirty="0">
                <a:solidFill>
                  <a:prstClr val="black"/>
                </a:solidFill>
              </a:rPr>
              <a:t>Cuando el diámetro de estas proliferaciones neuroendocrinas excede los 5 mm, se vuelven endoscópicamente detectables y se clasifican histológicamente como NET.</a:t>
            </a:r>
          </a:p>
        </p:txBody>
      </p:sp>
      <p:sp>
        <p:nvSpPr>
          <p:cNvPr id="5" name="Rectángulo 4"/>
          <p:cNvSpPr/>
          <p:nvPr/>
        </p:nvSpPr>
        <p:spPr>
          <a:xfrm>
            <a:off x="420128" y="2527726"/>
            <a:ext cx="4572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342900"/>
            <a:r>
              <a:rPr lang="es-ES" sz="1350" dirty="0">
                <a:solidFill>
                  <a:prstClr val="black"/>
                </a:solidFill>
              </a:rPr>
              <a:t>Representan el 0,6% -2% de todos los pólipos gástricos identificados en la endoscopia</a:t>
            </a:r>
          </a:p>
        </p:txBody>
      </p:sp>
      <p:sp>
        <p:nvSpPr>
          <p:cNvPr id="6" name="Rectángulo 5"/>
          <p:cNvSpPr/>
          <p:nvPr/>
        </p:nvSpPr>
        <p:spPr>
          <a:xfrm>
            <a:off x="420129" y="3197322"/>
            <a:ext cx="7803292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350" dirty="0">
                <a:solidFill>
                  <a:prstClr val="black"/>
                </a:solidFill>
              </a:rPr>
              <a:t>Se han descrito tres tipos diferentes de NET gástricas:</a:t>
            </a:r>
          </a:p>
          <a:p>
            <a:pPr defTabSz="342900"/>
            <a:r>
              <a:rPr lang="es-ES" sz="1350" dirty="0">
                <a:solidFill>
                  <a:srgbClr val="0000FF"/>
                </a:solidFill>
              </a:rPr>
              <a:t>NET que surgen en la gastritis atrófica predominante en el cuerpo</a:t>
            </a:r>
            <a:r>
              <a:rPr lang="es-ES" sz="1350" dirty="0">
                <a:solidFill>
                  <a:prstClr val="black"/>
                </a:solidFill>
              </a:rPr>
              <a:t> (Tipo 1);</a:t>
            </a:r>
          </a:p>
          <a:p>
            <a:pPr defTabSz="342900"/>
            <a:r>
              <a:rPr lang="es-ES" sz="1350" dirty="0">
                <a:solidFill>
                  <a:prstClr val="black"/>
                </a:solidFill>
              </a:rPr>
              <a:t>NET asociados con </a:t>
            </a:r>
            <a:r>
              <a:rPr lang="es-ES" sz="1350" dirty="0" err="1">
                <a:solidFill>
                  <a:prstClr val="black"/>
                </a:solidFill>
              </a:rPr>
              <a:t>gastrinoma</a:t>
            </a:r>
            <a:r>
              <a:rPr lang="es-ES" sz="1350" dirty="0">
                <a:solidFill>
                  <a:prstClr val="black"/>
                </a:solidFill>
              </a:rPr>
              <a:t> y síndrome MEN-1 (Tipo 2 )</a:t>
            </a:r>
          </a:p>
        </p:txBody>
      </p:sp>
      <p:sp>
        <p:nvSpPr>
          <p:cNvPr id="7" name="Rectángulo 6"/>
          <p:cNvSpPr/>
          <p:nvPr/>
        </p:nvSpPr>
        <p:spPr>
          <a:xfrm>
            <a:off x="420128" y="4362844"/>
            <a:ext cx="76241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350" dirty="0">
                <a:solidFill>
                  <a:prstClr val="black"/>
                </a:solidFill>
              </a:rPr>
              <a:t> </a:t>
            </a:r>
          </a:p>
          <a:p>
            <a:pPr defTabSz="342900"/>
            <a:r>
              <a:rPr lang="es-ES" sz="1350" dirty="0">
                <a:solidFill>
                  <a:prstClr val="black"/>
                </a:solidFill>
              </a:rPr>
              <a:t>Los NET relacionados con GA ( es decir , los NET Tipo 1) representan del 70% al 80% de todas las neoplasias gástricas derivadas de las células ECL.</a:t>
            </a:r>
          </a:p>
          <a:p>
            <a:pPr defTabSz="342900"/>
            <a:r>
              <a:rPr lang="es-ES" sz="1350" dirty="0">
                <a:solidFill>
                  <a:prstClr val="black"/>
                </a:solidFill>
              </a:rPr>
              <a:t>Los carcinoides tipo I están significativamente asociados con la anemia perniciosa</a:t>
            </a:r>
          </a:p>
        </p:txBody>
      </p:sp>
      <p:sp>
        <p:nvSpPr>
          <p:cNvPr id="8" name="Rectángulo 7"/>
          <p:cNvSpPr/>
          <p:nvPr/>
        </p:nvSpPr>
        <p:spPr>
          <a:xfrm>
            <a:off x="420129" y="3849333"/>
            <a:ext cx="222137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es-ES" sz="1350" dirty="0">
                <a:solidFill>
                  <a:prstClr val="black"/>
                </a:solidFill>
              </a:rPr>
              <a:t>NET esporádicos (Tipo 3). </a:t>
            </a:r>
          </a:p>
        </p:txBody>
      </p:sp>
    </p:spTree>
    <p:extLst>
      <p:ext uri="{BB962C8B-B14F-4D97-AF65-F5344CB8AC3E}">
        <p14:creationId xmlns:p14="http://schemas.microsoft.com/office/powerpoint/2010/main" val="39183364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376881" y="1058560"/>
            <a:ext cx="7247238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350" dirty="0">
                <a:solidFill>
                  <a:prstClr val="black"/>
                </a:solidFill>
              </a:rPr>
              <a:t>Debido a su fenotipo / </a:t>
            </a:r>
            <a:r>
              <a:rPr lang="es-ES" sz="1350" dirty="0" err="1">
                <a:solidFill>
                  <a:prstClr val="black"/>
                </a:solidFill>
              </a:rPr>
              <a:t>inmunofenotipo</a:t>
            </a:r>
            <a:r>
              <a:rPr lang="es-ES" sz="1350" dirty="0">
                <a:solidFill>
                  <a:prstClr val="black"/>
                </a:solidFill>
              </a:rPr>
              <a:t> peculiar, su expresión constante de marcadores neuroendocrinos ( es decir , </a:t>
            </a:r>
            <a:r>
              <a:rPr lang="es-ES" sz="1350" dirty="0" err="1">
                <a:solidFill>
                  <a:prstClr val="black"/>
                </a:solidFill>
              </a:rPr>
              <a:t>cromogranina</a:t>
            </a:r>
            <a:r>
              <a:rPr lang="es-ES" sz="1350" dirty="0">
                <a:solidFill>
                  <a:prstClr val="black"/>
                </a:solidFill>
              </a:rPr>
              <a:t>, </a:t>
            </a:r>
            <a:r>
              <a:rPr lang="es-ES" sz="1350" dirty="0" err="1">
                <a:solidFill>
                  <a:prstClr val="black"/>
                </a:solidFill>
              </a:rPr>
              <a:t>sinaptofisina</a:t>
            </a:r>
            <a:r>
              <a:rPr lang="es-ES" sz="1350" dirty="0">
                <a:solidFill>
                  <a:prstClr val="black"/>
                </a:solidFill>
              </a:rPr>
              <a:t> y CD56), y su entorno clínico-patológico, los NET gástricos suelen ser fáciles de diagnosticar</a:t>
            </a:r>
          </a:p>
        </p:txBody>
      </p:sp>
      <p:sp>
        <p:nvSpPr>
          <p:cNvPr id="6" name="Rectángulo 5"/>
          <p:cNvSpPr/>
          <p:nvPr/>
        </p:nvSpPr>
        <p:spPr>
          <a:xfrm>
            <a:off x="376881" y="180498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342900"/>
            <a:r>
              <a:rPr lang="es-ES" sz="1350" b="1" dirty="0" err="1">
                <a:solidFill>
                  <a:prstClr val="black"/>
                </a:solidFill>
              </a:rPr>
              <a:t>Pseudopolipos</a:t>
            </a:r>
            <a:r>
              <a:rPr lang="es-ES" sz="1350" b="1" dirty="0">
                <a:solidFill>
                  <a:prstClr val="black"/>
                </a:solidFill>
              </a:rPr>
              <a:t> </a:t>
            </a:r>
            <a:r>
              <a:rPr lang="es-ES" sz="1350" b="1" dirty="0" err="1">
                <a:solidFill>
                  <a:prstClr val="black"/>
                </a:solidFill>
              </a:rPr>
              <a:t>oxínticos</a:t>
            </a:r>
            <a:r>
              <a:rPr lang="es-ES" sz="1350" b="1" dirty="0">
                <a:solidFill>
                  <a:prstClr val="black"/>
                </a:solidFill>
              </a:rPr>
              <a:t>: </a:t>
            </a:r>
          </a:p>
          <a:p>
            <a:pPr defTabSz="342900"/>
            <a:r>
              <a:rPr lang="es-ES" sz="1350" dirty="0">
                <a:solidFill>
                  <a:prstClr val="black"/>
                </a:solidFill>
              </a:rPr>
              <a:t> En un contexto de AIG atrófica, los restos de mucosa </a:t>
            </a:r>
            <a:r>
              <a:rPr lang="es-ES" sz="1350" dirty="0" err="1">
                <a:solidFill>
                  <a:prstClr val="black"/>
                </a:solidFill>
              </a:rPr>
              <a:t>oxíntica</a:t>
            </a:r>
            <a:r>
              <a:rPr lang="es-ES" sz="1350" dirty="0">
                <a:solidFill>
                  <a:prstClr val="black"/>
                </a:solidFill>
              </a:rPr>
              <a:t> no afectada pueden tener las características endoscópicas de las lesiones </a:t>
            </a:r>
            <a:r>
              <a:rPr lang="es-ES" sz="1350" dirty="0" err="1">
                <a:solidFill>
                  <a:prstClr val="black"/>
                </a:solidFill>
              </a:rPr>
              <a:t>pseudopolipoides</a:t>
            </a:r>
            <a:endParaRPr lang="es-ES" sz="1350" dirty="0">
              <a:solidFill>
                <a:prstClr val="black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76881" y="2759161"/>
            <a:ext cx="4572000" cy="71558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342900"/>
            <a:r>
              <a:rPr lang="es-ES" sz="1350" b="1" dirty="0">
                <a:solidFill>
                  <a:prstClr val="black"/>
                </a:solidFill>
              </a:rPr>
              <a:t>Pólipos </a:t>
            </a:r>
            <a:r>
              <a:rPr lang="es-ES" sz="1350" b="1" dirty="0" err="1">
                <a:solidFill>
                  <a:prstClr val="black"/>
                </a:solidFill>
              </a:rPr>
              <a:t>hiperplásicos</a:t>
            </a:r>
            <a:r>
              <a:rPr lang="es-ES" sz="1350" b="1" dirty="0">
                <a:solidFill>
                  <a:prstClr val="black"/>
                </a:solidFill>
              </a:rPr>
              <a:t> : </a:t>
            </a:r>
          </a:p>
          <a:p>
            <a:pPr defTabSz="342900"/>
            <a:r>
              <a:rPr lang="es-ES" sz="1350" dirty="0">
                <a:solidFill>
                  <a:prstClr val="black"/>
                </a:solidFill>
              </a:rPr>
              <a:t> Los pólipos </a:t>
            </a:r>
            <a:r>
              <a:rPr lang="es-ES" sz="1350" dirty="0" err="1">
                <a:solidFill>
                  <a:prstClr val="black"/>
                </a:solidFill>
              </a:rPr>
              <a:t>hiperplásicos</a:t>
            </a:r>
            <a:r>
              <a:rPr lang="es-ES" sz="1350" dirty="0">
                <a:solidFill>
                  <a:prstClr val="black"/>
                </a:solidFill>
              </a:rPr>
              <a:t> son proliferaciones </a:t>
            </a:r>
            <a:r>
              <a:rPr lang="es-ES" sz="1350" dirty="0" err="1">
                <a:solidFill>
                  <a:prstClr val="black"/>
                </a:solidFill>
              </a:rPr>
              <a:t>metainflamatorias</a:t>
            </a:r>
            <a:r>
              <a:rPr lang="es-ES" sz="1350" dirty="0">
                <a:solidFill>
                  <a:prstClr val="black"/>
                </a:solidFill>
              </a:rPr>
              <a:t> de las células </a:t>
            </a:r>
            <a:r>
              <a:rPr lang="es-ES" sz="1350" dirty="0" err="1">
                <a:solidFill>
                  <a:prstClr val="black"/>
                </a:solidFill>
              </a:rPr>
              <a:t>foveolares</a:t>
            </a:r>
            <a:r>
              <a:rPr lang="es-ES" sz="1350" dirty="0">
                <a:solidFill>
                  <a:prstClr val="black"/>
                </a:solidFill>
              </a:rPr>
              <a:t> gástricas</a:t>
            </a:r>
          </a:p>
        </p:txBody>
      </p:sp>
      <p:sp>
        <p:nvSpPr>
          <p:cNvPr id="8" name="Rectángulo 7"/>
          <p:cNvSpPr/>
          <p:nvPr/>
        </p:nvSpPr>
        <p:spPr>
          <a:xfrm>
            <a:off x="376881" y="3451659"/>
            <a:ext cx="724723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350" b="1" dirty="0">
                <a:solidFill>
                  <a:prstClr val="black"/>
                </a:solidFill>
              </a:rPr>
              <a:t>Adenoma de la glándula pilórica:</a:t>
            </a:r>
          </a:p>
          <a:p>
            <a:pPr defTabSz="342900"/>
            <a:r>
              <a:rPr lang="es-ES" sz="1350" dirty="0">
                <a:solidFill>
                  <a:prstClr val="black"/>
                </a:solidFill>
              </a:rPr>
              <a:t>El adenoma de la glándula pilórica prevalece principalmente entre los pacientes con AIG </a:t>
            </a:r>
          </a:p>
        </p:txBody>
      </p:sp>
      <p:sp>
        <p:nvSpPr>
          <p:cNvPr id="9" name="Rectángulo 8"/>
          <p:cNvSpPr/>
          <p:nvPr/>
        </p:nvSpPr>
        <p:spPr>
          <a:xfrm>
            <a:off x="376881" y="3874742"/>
            <a:ext cx="696303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350" dirty="0">
                <a:solidFill>
                  <a:prstClr val="black"/>
                </a:solidFill>
              </a:rPr>
              <a:t>El adenoma de la glándula pilórica consiste en glándulas de tipo pilórico que expresan tanto MUC6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376881" y="4359491"/>
            <a:ext cx="4572000" cy="71558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342900"/>
            <a:r>
              <a:rPr lang="es-ES" sz="1350" b="1" dirty="0">
                <a:solidFill>
                  <a:prstClr val="black"/>
                </a:solidFill>
              </a:rPr>
              <a:t>Adenocarcinoma gástrico : </a:t>
            </a:r>
          </a:p>
          <a:p>
            <a:pPr defTabSz="342900"/>
            <a:r>
              <a:rPr lang="es-ES" sz="1350" dirty="0">
                <a:solidFill>
                  <a:prstClr val="black"/>
                </a:solidFill>
              </a:rPr>
              <a:t> La AIG atrófica de larga data se considera una condición precancerosa</a:t>
            </a:r>
          </a:p>
        </p:txBody>
      </p:sp>
    </p:spTree>
    <p:extLst>
      <p:ext uri="{BB962C8B-B14F-4D97-AF65-F5344CB8AC3E}">
        <p14:creationId xmlns:p14="http://schemas.microsoft.com/office/powerpoint/2010/main" val="3436609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07084" y="3066229"/>
            <a:ext cx="77862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400" dirty="0">
                <a:solidFill>
                  <a:srgbClr val="0000FF"/>
                </a:solidFill>
              </a:rPr>
              <a:t>La pérdida desigual de las glándulas </a:t>
            </a:r>
            <a:r>
              <a:rPr lang="es-ES" sz="1400" dirty="0" err="1">
                <a:solidFill>
                  <a:srgbClr val="0000FF"/>
                </a:solidFill>
              </a:rPr>
              <a:t>oxínticas</a:t>
            </a:r>
            <a:r>
              <a:rPr lang="es-ES" sz="1400" dirty="0">
                <a:solidFill>
                  <a:srgbClr val="0000FF"/>
                </a:solidFill>
              </a:rPr>
              <a:t> da lugar a un aspecto </a:t>
            </a:r>
            <a:r>
              <a:rPr lang="es-ES" sz="1400" dirty="0" err="1">
                <a:solidFill>
                  <a:srgbClr val="0000FF"/>
                </a:solidFill>
              </a:rPr>
              <a:t>pseudopolipoide</a:t>
            </a:r>
            <a:r>
              <a:rPr lang="es-ES" sz="1400" dirty="0">
                <a:solidFill>
                  <a:srgbClr val="0000FF"/>
                </a:solidFill>
              </a:rPr>
              <a:t>,</a:t>
            </a:r>
          </a:p>
          <a:p>
            <a:pPr defTabSz="342900"/>
            <a:r>
              <a:rPr lang="es-ES" sz="1400" dirty="0">
                <a:solidFill>
                  <a:srgbClr val="0000FF"/>
                </a:solidFill>
              </a:rPr>
              <a:t>focos de mucosa </a:t>
            </a:r>
            <a:r>
              <a:rPr lang="es-ES" sz="1400" dirty="0" err="1">
                <a:solidFill>
                  <a:srgbClr val="0000FF"/>
                </a:solidFill>
              </a:rPr>
              <a:t>oxíntica</a:t>
            </a:r>
            <a:r>
              <a:rPr lang="es-ES" sz="1400" dirty="0">
                <a:solidFill>
                  <a:srgbClr val="0000FF"/>
                </a:solidFill>
              </a:rPr>
              <a:t> preservada en medio de las áreas atróficas. </a:t>
            </a:r>
          </a:p>
        </p:txBody>
      </p:sp>
      <p:sp>
        <p:nvSpPr>
          <p:cNvPr id="3" name="Rectángulo 2"/>
          <p:cNvSpPr/>
          <p:nvPr/>
        </p:nvSpPr>
        <p:spPr>
          <a:xfrm>
            <a:off x="357158" y="370162"/>
            <a:ext cx="68580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Evolución histológica de la GAI</a:t>
            </a:r>
            <a:endParaRPr lang="es-E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57158" y="1285860"/>
            <a:ext cx="68593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b="1" dirty="0">
                <a:solidFill>
                  <a:prstClr val="black"/>
                </a:solidFill>
              </a:rPr>
              <a:t>En primer lugar</a:t>
            </a:r>
            <a:r>
              <a:rPr lang="es-ES" sz="1600" dirty="0">
                <a:solidFill>
                  <a:prstClr val="black"/>
                </a:solidFill>
              </a:rPr>
              <a:t>, la fase más temprana presenta una </a:t>
            </a:r>
            <a:r>
              <a:rPr lang="es-ES" sz="1600" dirty="0">
                <a:solidFill>
                  <a:srgbClr val="0000FF"/>
                </a:solidFill>
              </a:rPr>
              <a:t>infiltración</a:t>
            </a:r>
            <a:r>
              <a:rPr lang="es-ES" sz="1600" dirty="0">
                <a:solidFill>
                  <a:prstClr val="black"/>
                </a:solidFill>
              </a:rPr>
              <a:t> desigual de células plasmáticas y linfocitos de la lámina propia.</a:t>
            </a:r>
          </a:p>
        </p:txBody>
      </p:sp>
      <p:sp>
        <p:nvSpPr>
          <p:cNvPr id="5" name="Rectángulo 4"/>
          <p:cNvSpPr/>
          <p:nvPr/>
        </p:nvSpPr>
        <p:spPr>
          <a:xfrm>
            <a:off x="307085" y="2214454"/>
            <a:ext cx="66704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400" dirty="0">
                <a:solidFill>
                  <a:prstClr val="black"/>
                </a:solidFill>
              </a:rPr>
              <a:t>Los linfocitos pueden estar organizados en estructuras </a:t>
            </a:r>
            <a:r>
              <a:rPr lang="es-ES" sz="1400" dirty="0">
                <a:solidFill>
                  <a:srgbClr val="0000FF"/>
                </a:solidFill>
              </a:rPr>
              <a:t>nodulares o foliculares</a:t>
            </a:r>
            <a:r>
              <a:rPr lang="es-ES" sz="1400" dirty="0">
                <a:solidFill>
                  <a:prstClr val="black"/>
                </a:solidFill>
              </a:rPr>
              <a:t>. </a:t>
            </a:r>
          </a:p>
        </p:txBody>
      </p:sp>
      <p:sp>
        <p:nvSpPr>
          <p:cNvPr id="6" name="Rectángulo 5"/>
          <p:cNvSpPr/>
          <p:nvPr/>
        </p:nvSpPr>
        <p:spPr>
          <a:xfrm>
            <a:off x="307085" y="2640341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342900"/>
            <a:r>
              <a:rPr lang="es-ES" sz="1400" dirty="0">
                <a:solidFill>
                  <a:prstClr val="black"/>
                </a:solidFill>
              </a:rPr>
              <a:t>Infiltrado mononuclear </a:t>
            </a:r>
            <a:r>
              <a:rPr lang="es-ES" sz="1400" dirty="0" err="1">
                <a:solidFill>
                  <a:prstClr val="black"/>
                </a:solidFill>
              </a:rPr>
              <a:t>intraepitelial</a:t>
            </a:r>
            <a:r>
              <a:rPr lang="es-ES" sz="1400" dirty="0">
                <a:solidFill>
                  <a:prstClr val="black"/>
                </a:solidFill>
              </a:rPr>
              <a:t>. 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3572" y="3845569"/>
            <a:ext cx="2712900" cy="1833275"/>
          </a:xfrm>
          <a:prstGeom prst="rect">
            <a:avLst/>
          </a:prstGeom>
        </p:spPr>
      </p:pic>
      <p:sp>
        <p:nvSpPr>
          <p:cNvPr id="8" name="Flecha curvada hacia la izquierda 7"/>
          <p:cNvSpPr/>
          <p:nvPr/>
        </p:nvSpPr>
        <p:spPr>
          <a:xfrm>
            <a:off x="7286644" y="3143248"/>
            <a:ext cx="650247" cy="1455576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>
              <a:solidFill>
                <a:prstClr val="black"/>
              </a:solidFill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6444208" y="370162"/>
            <a:ext cx="533320" cy="2505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30322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95417" y="1716173"/>
            <a:ext cx="6376086" cy="2662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350" b="1" dirty="0">
                <a:solidFill>
                  <a:prstClr val="black"/>
                </a:solidFill>
              </a:rPr>
              <a:t>En segundo lugar</a:t>
            </a:r>
            <a:r>
              <a:rPr lang="es-ES" sz="1350" dirty="0">
                <a:solidFill>
                  <a:prstClr val="black"/>
                </a:solidFill>
              </a:rPr>
              <a:t>, los linfocitos y las células plasmáticas forman un </a:t>
            </a:r>
            <a:r>
              <a:rPr lang="es-ES" sz="1350" u="sng" dirty="0">
                <a:solidFill>
                  <a:srgbClr val="0000FF"/>
                </a:solidFill>
              </a:rPr>
              <a:t>infiltrado denso en la lámina propia.</a:t>
            </a:r>
          </a:p>
          <a:p>
            <a:pPr defTabSz="342900"/>
            <a:endParaRPr lang="es-ES" sz="1350" dirty="0">
              <a:solidFill>
                <a:prstClr val="black"/>
              </a:solidFill>
            </a:endParaRPr>
          </a:p>
          <a:p>
            <a:pPr defTabSz="342900"/>
            <a:r>
              <a:rPr lang="es-ES" sz="1350" dirty="0">
                <a:solidFill>
                  <a:prstClr val="black"/>
                </a:solidFill>
              </a:rPr>
              <a:t>alteraciones </a:t>
            </a:r>
            <a:r>
              <a:rPr lang="es-ES" sz="1350" dirty="0">
                <a:solidFill>
                  <a:srgbClr val="0000FF"/>
                </a:solidFill>
              </a:rPr>
              <a:t>glandulares atróficas claramente visibles.</a:t>
            </a:r>
          </a:p>
          <a:p>
            <a:pPr defTabSz="342900"/>
            <a:endParaRPr lang="es-ES" sz="1400" dirty="0">
              <a:solidFill>
                <a:prstClr val="black"/>
              </a:solidFill>
            </a:endParaRPr>
          </a:p>
          <a:p>
            <a:pPr defTabSz="342900"/>
            <a:r>
              <a:rPr lang="es-ES" sz="1400" dirty="0">
                <a:solidFill>
                  <a:srgbClr val="0000FF"/>
                </a:solidFill>
              </a:rPr>
              <a:t>En los túbulos </a:t>
            </a:r>
            <a:r>
              <a:rPr lang="es-ES" sz="1400" dirty="0" err="1">
                <a:solidFill>
                  <a:srgbClr val="0000FF"/>
                </a:solidFill>
              </a:rPr>
              <a:t>oxínticos</a:t>
            </a:r>
            <a:r>
              <a:rPr lang="es-ES" sz="1400" dirty="0">
                <a:solidFill>
                  <a:prstClr val="black"/>
                </a:solidFill>
              </a:rPr>
              <a:t>, la población nativa de células parietales y principales se alterna con </a:t>
            </a:r>
            <a:r>
              <a:rPr lang="es-ES" sz="1400" dirty="0">
                <a:solidFill>
                  <a:srgbClr val="0000FF"/>
                </a:solidFill>
              </a:rPr>
              <a:t>un nuevo fenotipo de epitelios claros, formadores de </a:t>
            </a:r>
            <a:r>
              <a:rPr lang="es-ES" sz="1400" dirty="0" err="1">
                <a:solidFill>
                  <a:srgbClr val="0000FF"/>
                </a:solidFill>
              </a:rPr>
              <a:t>muco</a:t>
            </a:r>
            <a:r>
              <a:rPr lang="es-ES" sz="1400" dirty="0" smtClean="0">
                <a:solidFill>
                  <a:srgbClr val="0000FF"/>
                </a:solidFill>
              </a:rPr>
              <a:t>. ES </a:t>
            </a:r>
            <a:r>
              <a:rPr lang="es-ES" sz="1400" dirty="0">
                <a:solidFill>
                  <a:srgbClr val="0000FF"/>
                </a:solidFill>
              </a:rPr>
              <a:t>el fenotipo de las glándulas </a:t>
            </a:r>
            <a:r>
              <a:rPr lang="es-ES" sz="1400" dirty="0" err="1">
                <a:solidFill>
                  <a:srgbClr val="0000FF"/>
                </a:solidFill>
              </a:rPr>
              <a:t>antrales</a:t>
            </a:r>
            <a:r>
              <a:rPr lang="es-ES" sz="1400" dirty="0">
                <a:solidFill>
                  <a:srgbClr val="0000FF"/>
                </a:solidFill>
              </a:rPr>
              <a:t> </a:t>
            </a:r>
            <a:r>
              <a:rPr lang="es-ES" sz="1400" b="1" dirty="0">
                <a:solidFill>
                  <a:srgbClr val="FF0000"/>
                </a:solidFill>
              </a:rPr>
              <a:t>("</a:t>
            </a:r>
            <a:r>
              <a:rPr lang="es-ES" sz="1400" b="1" dirty="0" err="1">
                <a:solidFill>
                  <a:srgbClr val="FF0000"/>
                </a:solidFill>
              </a:rPr>
              <a:t>antralización</a:t>
            </a:r>
            <a:r>
              <a:rPr lang="es-ES" sz="1400" b="1" dirty="0">
                <a:solidFill>
                  <a:srgbClr val="FF0000"/>
                </a:solidFill>
              </a:rPr>
              <a:t> </a:t>
            </a:r>
            <a:r>
              <a:rPr lang="es-ES" sz="1400" b="1" dirty="0" err="1">
                <a:solidFill>
                  <a:srgbClr val="FF0000"/>
                </a:solidFill>
              </a:rPr>
              <a:t>oxíntica</a:t>
            </a:r>
            <a:r>
              <a:rPr lang="es-ES" sz="1400" b="1" dirty="0">
                <a:solidFill>
                  <a:srgbClr val="FF0000"/>
                </a:solidFill>
              </a:rPr>
              <a:t>").</a:t>
            </a:r>
          </a:p>
          <a:p>
            <a:pPr defTabSz="342900"/>
            <a:endParaRPr lang="es-ES" sz="1350" dirty="0">
              <a:solidFill>
                <a:prstClr val="black"/>
              </a:solidFill>
            </a:endParaRPr>
          </a:p>
          <a:p>
            <a:pPr defTabSz="342900"/>
            <a:r>
              <a:rPr lang="es-ES" sz="1400" dirty="0">
                <a:solidFill>
                  <a:prstClr val="black"/>
                </a:solidFill>
              </a:rPr>
              <a:t>Este </a:t>
            </a:r>
            <a:r>
              <a:rPr lang="es-ES" sz="1400" dirty="0">
                <a:solidFill>
                  <a:srgbClr val="0000FF"/>
                </a:solidFill>
              </a:rPr>
              <a:t>proceso </a:t>
            </a:r>
            <a:r>
              <a:rPr lang="es-ES" sz="1400" dirty="0" err="1">
                <a:solidFill>
                  <a:srgbClr val="0000FF"/>
                </a:solidFill>
              </a:rPr>
              <a:t>metaplásico</a:t>
            </a:r>
            <a:r>
              <a:rPr lang="es-ES" sz="1400" dirty="0">
                <a:solidFill>
                  <a:srgbClr val="0000FF"/>
                </a:solidFill>
              </a:rPr>
              <a:t> se conoce como </a:t>
            </a:r>
            <a:r>
              <a:rPr lang="es-ES" sz="1400" dirty="0" err="1">
                <a:solidFill>
                  <a:srgbClr val="0000FF"/>
                </a:solidFill>
              </a:rPr>
              <a:t>metaplasia</a:t>
            </a:r>
            <a:r>
              <a:rPr lang="es-ES" sz="1400" dirty="0">
                <a:solidFill>
                  <a:srgbClr val="0000FF"/>
                </a:solidFill>
              </a:rPr>
              <a:t> </a:t>
            </a:r>
            <a:r>
              <a:rPr lang="es-ES" sz="1400" dirty="0" err="1">
                <a:solidFill>
                  <a:srgbClr val="0000FF"/>
                </a:solidFill>
              </a:rPr>
              <a:t>pseudo</a:t>
            </a:r>
            <a:r>
              <a:rPr lang="es-ES" sz="1400" dirty="0">
                <a:solidFill>
                  <a:srgbClr val="0000FF"/>
                </a:solidFill>
              </a:rPr>
              <a:t>-pilórica.</a:t>
            </a:r>
          </a:p>
          <a:p>
            <a:pPr defTabSz="342900"/>
            <a:r>
              <a:rPr lang="es-ES" sz="1600" dirty="0">
                <a:solidFill>
                  <a:srgbClr val="FF0000"/>
                </a:solidFill>
              </a:rPr>
              <a:t>Esta </a:t>
            </a:r>
            <a:r>
              <a:rPr lang="es-ES" sz="1600" dirty="0" err="1">
                <a:solidFill>
                  <a:srgbClr val="FF0000"/>
                </a:solidFill>
              </a:rPr>
              <a:t>metaplasia</a:t>
            </a:r>
            <a:r>
              <a:rPr lang="es-ES" sz="1600" dirty="0">
                <a:solidFill>
                  <a:srgbClr val="FF0000"/>
                </a:solidFill>
              </a:rPr>
              <a:t> expresa polipéptidos espasmolíticos (SPEM).</a:t>
            </a:r>
          </a:p>
          <a:p>
            <a:pPr defTabSz="342900"/>
            <a:endParaRPr lang="es-ES" sz="1350" dirty="0">
              <a:solidFill>
                <a:prstClr val="black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95417" y="4366339"/>
            <a:ext cx="73198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400" dirty="0">
                <a:solidFill>
                  <a:prstClr val="black"/>
                </a:solidFill>
              </a:rPr>
              <a:t>Esta población ( SPEM ) </a:t>
            </a:r>
            <a:r>
              <a:rPr lang="es-ES" sz="1400" dirty="0">
                <a:solidFill>
                  <a:srgbClr val="0000FF"/>
                </a:solidFill>
              </a:rPr>
              <a:t>deriva de la </a:t>
            </a:r>
            <a:r>
              <a:rPr lang="es-ES" sz="1400" dirty="0" err="1">
                <a:solidFill>
                  <a:srgbClr val="0000FF"/>
                </a:solidFill>
              </a:rPr>
              <a:t>transdiferenciación</a:t>
            </a:r>
            <a:r>
              <a:rPr lang="es-ES" sz="1400" dirty="0">
                <a:solidFill>
                  <a:srgbClr val="0000FF"/>
                </a:solidFill>
              </a:rPr>
              <a:t> de </a:t>
            </a:r>
            <a:r>
              <a:rPr lang="es-ES" sz="1400" dirty="0" smtClean="0">
                <a:solidFill>
                  <a:srgbClr val="0000FF"/>
                </a:solidFill>
              </a:rPr>
              <a:t>las   </a:t>
            </a:r>
            <a:r>
              <a:rPr lang="es-ES" sz="1400" dirty="0">
                <a:solidFill>
                  <a:srgbClr val="0000FF"/>
                </a:solidFill>
              </a:rPr>
              <a:t>células </a:t>
            </a:r>
            <a:r>
              <a:rPr lang="es-ES" sz="1400" dirty="0" smtClean="0">
                <a:solidFill>
                  <a:srgbClr val="0000FF"/>
                </a:solidFill>
              </a:rPr>
              <a:t>principales.</a:t>
            </a:r>
          </a:p>
          <a:p>
            <a:pPr defTabSz="342900"/>
            <a:r>
              <a:rPr lang="es-ES" sz="1400" dirty="0" smtClean="0">
                <a:solidFill>
                  <a:prstClr val="black"/>
                </a:solidFill>
              </a:rPr>
              <a:t>Las </a:t>
            </a:r>
            <a:r>
              <a:rPr lang="es-ES" sz="1400" dirty="0">
                <a:solidFill>
                  <a:prstClr val="black"/>
                </a:solidFill>
              </a:rPr>
              <a:t>células SPEM expresan marcadores </a:t>
            </a:r>
            <a:r>
              <a:rPr lang="es-ES" sz="1400" dirty="0" err="1">
                <a:solidFill>
                  <a:prstClr val="black"/>
                </a:solidFill>
              </a:rPr>
              <a:t>inmunohistoquímicos</a:t>
            </a:r>
            <a:r>
              <a:rPr lang="es-ES" sz="1400" dirty="0">
                <a:solidFill>
                  <a:prstClr val="black"/>
                </a:solidFill>
              </a:rPr>
              <a:t>, como HE4 y </a:t>
            </a:r>
            <a:r>
              <a:rPr lang="es-ES" sz="1400" dirty="0">
                <a:solidFill>
                  <a:srgbClr val="0000FF"/>
                </a:solidFill>
              </a:rPr>
              <a:t>Tff2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1502" y="2370419"/>
            <a:ext cx="2231330" cy="1536326"/>
          </a:xfrm>
          <a:prstGeom prst="rect">
            <a:avLst/>
          </a:prstGeom>
        </p:spPr>
      </p:pic>
      <p:sp>
        <p:nvSpPr>
          <p:cNvPr id="6" name="Flecha derecha 5"/>
          <p:cNvSpPr/>
          <p:nvPr/>
        </p:nvSpPr>
        <p:spPr>
          <a:xfrm>
            <a:off x="6643702" y="3260169"/>
            <a:ext cx="428628" cy="16883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>
              <a:solidFill>
                <a:prstClr val="white"/>
              </a:solidFill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5508104" y="4322837"/>
            <a:ext cx="1800200" cy="33029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>
              <a:solidFill>
                <a:prstClr val="white"/>
              </a:solidFill>
            </a:endParaRPr>
          </a:p>
        </p:txBody>
      </p:sp>
      <p:sp>
        <p:nvSpPr>
          <p:cNvPr id="8" name="Flecha abajo 7"/>
          <p:cNvSpPr/>
          <p:nvPr/>
        </p:nvSpPr>
        <p:spPr>
          <a:xfrm flipV="1">
            <a:off x="6112717" y="3471442"/>
            <a:ext cx="174950" cy="71872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>
              <a:solidFill>
                <a:prstClr val="white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88092" y="1332985"/>
            <a:ext cx="1425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s-ES" sz="1600" dirty="0">
                <a:solidFill>
                  <a:prstClr val="black"/>
                </a:solidFill>
              </a:rPr>
              <a:t>Importante !!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14546" y="857232"/>
            <a:ext cx="841702" cy="81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6918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52167" y="2475015"/>
            <a:ext cx="72719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dirty="0">
                <a:solidFill>
                  <a:prstClr val="black"/>
                </a:solidFill>
              </a:rPr>
              <a:t>La GAI avanzada se caracteriza por </a:t>
            </a:r>
            <a:r>
              <a:rPr lang="es-ES" sz="1600" dirty="0">
                <a:solidFill>
                  <a:srgbClr val="0000FF"/>
                </a:solidFill>
              </a:rPr>
              <a:t>marcada atrofia de la mucosa </a:t>
            </a:r>
            <a:r>
              <a:rPr lang="es-ES" sz="1600" dirty="0" err="1">
                <a:solidFill>
                  <a:srgbClr val="0000FF"/>
                </a:solidFill>
              </a:rPr>
              <a:t>oxíntica</a:t>
            </a:r>
            <a:r>
              <a:rPr lang="es-ES" sz="1600" dirty="0">
                <a:solidFill>
                  <a:srgbClr val="0000FF"/>
                </a:solidFill>
              </a:rPr>
              <a:t>, </a:t>
            </a:r>
          </a:p>
          <a:p>
            <a:pPr defTabSz="342900"/>
            <a:r>
              <a:rPr lang="es-ES" sz="1600" dirty="0">
                <a:solidFill>
                  <a:prstClr val="black"/>
                </a:solidFill>
              </a:rPr>
              <a:t>Por </a:t>
            </a:r>
            <a:r>
              <a:rPr lang="es-ES" sz="1600" dirty="0">
                <a:solidFill>
                  <a:srgbClr val="0000FF"/>
                </a:solidFill>
              </a:rPr>
              <a:t>fibrosis de la lámina propia  </a:t>
            </a:r>
            <a:r>
              <a:rPr lang="es-ES" sz="1600" dirty="0">
                <a:solidFill>
                  <a:prstClr val="black"/>
                </a:solidFill>
              </a:rPr>
              <a:t>y glándulas </a:t>
            </a:r>
            <a:r>
              <a:rPr lang="es-ES" sz="1600" dirty="0" err="1">
                <a:solidFill>
                  <a:srgbClr val="0000FF"/>
                </a:solidFill>
              </a:rPr>
              <a:t>metaplásicas</a:t>
            </a:r>
            <a:r>
              <a:rPr lang="es-ES" sz="1600" dirty="0">
                <a:solidFill>
                  <a:srgbClr val="0000FF"/>
                </a:solidFill>
              </a:rPr>
              <a:t> </a:t>
            </a:r>
            <a:r>
              <a:rPr lang="es-ES" sz="1600" dirty="0" err="1">
                <a:solidFill>
                  <a:srgbClr val="0000FF"/>
                </a:solidFill>
              </a:rPr>
              <a:t>pseudopíloricas</a:t>
            </a:r>
            <a:r>
              <a:rPr lang="es-ES" sz="1600" dirty="0">
                <a:solidFill>
                  <a:srgbClr val="0000FF"/>
                </a:solidFill>
              </a:rPr>
              <a:t> e intestinal. </a:t>
            </a:r>
          </a:p>
          <a:p>
            <a:pPr defTabSz="342900"/>
            <a:r>
              <a:rPr lang="es-ES" sz="1600" dirty="0">
                <a:solidFill>
                  <a:srgbClr val="0000FF"/>
                </a:solidFill>
              </a:rPr>
              <a:t>Hiperplasia de la </a:t>
            </a:r>
            <a:r>
              <a:rPr lang="es-ES" sz="1600" dirty="0" err="1">
                <a:solidFill>
                  <a:srgbClr val="0000FF"/>
                </a:solidFill>
              </a:rPr>
              <a:t>muscularis</a:t>
            </a:r>
            <a:r>
              <a:rPr lang="es-ES" sz="1600" dirty="0">
                <a:solidFill>
                  <a:srgbClr val="0000FF"/>
                </a:solidFill>
              </a:rPr>
              <a:t> mucosa , </a:t>
            </a:r>
            <a:r>
              <a:rPr lang="es-ES" sz="1600" dirty="0" err="1">
                <a:solidFill>
                  <a:srgbClr val="0000FF"/>
                </a:solidFill>
              </a:rPr>
              <a:t>pseudopolipos</a:t>
            </a:r>
            <a:r>
              <a:rPr lang="es-ES" sz="1600" dirty="0">
                <a:solidFill>
                  <a:srgbClr val="0000FF"/>
                </a:solidFill>
              </a:rPr>
              <a:t> </a:t>
            </a:r>
            <a:r>
              <a:rPr lang="es-ES" sz="1600" dirty="0" err="1">
                <a:solidFill>
                  <a:srgbClr val="0000FF"/>
                </a:solidFill>
              </a:rPr>
              <a:t>oxínticos</a:t>
            </a:r>
            <a:r>
              <a:rPr lang="es-ES" sz="1600" dirty="0">
                <a:solidFill>
                  <a:srgbClr val="0000FF"/>
                </a:solidFill>
              </a:rPr>
              <a:t>,</a:t>
            </a:r>
          </a:p>
          <a:p>
            <a:pPr defTabSz="342900"/>
            <a:r>
              <a:rPr lang="es-ES" sz="1600" dirty="0">
                <a:solidFill>
                  <a:srgbClr val="0000FF"/>
                </a:solidFill>
              </a:rPr>
              <a:t>pólipos </a:t>
            </a:r>
            <a:r>
              <a:rPr lang="es-ES" sz="1600" dirty="0" err="1">
                <a:solidFill>
                  <a:srgbClr val="0000FF"/>
                </a:solidFill>
              </a:rPr>
              <a:t>hiperplásicos</a:t>
            </a:r>
            <a:r>
              <a:rPr lang="es-ES" sz="1600" dirty="0">
                <a:solidFill>
                  <a:srgbClr val="0000FF"/>
                </a:solidFill>
              </a:rPr>
              <a:t> o inflamatorios e hiperplasia de células tipo </a:t>
            </a:r>
            <a:r>
              <a:rPr lang="es-ES" sz="1600" dirty="0" err="1">
                <a:solidFill>
                  <a:srgbClr val="0000FF"/>
                </a:solidFill>
              </a:rPr>
              <a:t>enterocromafina</a:t>
            </a:r>
            <a:r>
              <a:rPr lang="es-ES" sz="1600" dirty="0">
                <a:solidFill>
                  <a:srgbClr val="0000FF"/>
                </a:solidFill>
              </a:rPr>
              <a:t> (ECL)</a:t>
            </a:r>
          </a:p>
        </p:txBody>
      </p:sp>
      <p:sp>
        <p:nvSpPr>
          <p:cNvPr id="5" name="Rectángulo 4"/>
          <p:cNvSpPr/>
          <p:nvPr/>
        </p:nvSpPr>
        <p:spPr>
          <a:xfrm>
            <a:off x="357158" y="4357694"/>
            <a:ext cx="70557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dirty="0">
                <a:solidFill>
                  <a:prstClr val="black"/>
                </a:solidFill>
              </a:rPr>
              <a:t>También se puede presentar , la </a:t>
            </a:r>
            <a:r>
              <a:rPr lang="es-ES" sz="1600" dirty="0" err="1">
                <a:solidFill>
                  <a:prstClr val="black"/>
                </a:solidFill>
              </a:rPr>
              <a:t>metaplasia</a:t>
            </a:r>
            <a:r>
              <a:rPr lang="es-ES" sz="1600" dirty="0">
                <a:solidFill>
                  <a:prstClr val="black"/>
                </a:solidFill>
              </a:rPr>
              <a:t> de células </a:t>
            </a:r>
            <a:r>
              <a:rPr lang="es-ES" sz="1600" dirty="0" err="1">
                <a:solidFill>
                  <a:prstClr val="black"/>
                </a:solidFill>
              </a:rPr>
              <a:t>acínicas</a:t>
            </a:r>
            <a:r>
              <a:rPr lang="es-ES" sz="1600" dirty="0">
                <a:solidFill>
                  <a:prstClr val="black"/>
                </a:solidFill>
              </a:rPr>
              <a:t> pancreáticas. </a:t>
            </a:r>
          </a:p>
        </p:txBody>
      </p:sp>
      <p:sp>
        <p:nvSpPr>
          <p:cNvPr id="6" name="Rectángulo 5"/>
          <p:cNvSpPr/>
          <p:nvPr/>
        </p:nvSpPr>
        <p:spPr>
          <a:xfrm>
            <a:off x="352166" y="1793776"/>
            <a:ext cx="70059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b="1" dirty="0">
                <a:solidFill>
                  <a:prstClr val="black"/>
                </a:solidFill>
              </a:rPr>
              <a:t>En tercer lugar</a:t>
            </a:r>
            <a:r>
              <a:rPr lang="es-ES" sz="1600" dirty="0">
                <a:solidFill>
                  <a:prstClr val="black"/>
                </a:solidFill>
              </a:rPr>
              <a:t>, </a:t>
            </a:r>
            <a:r>
              <a:rPr lang="es-ES" sz="1600" dirty="0">
                <a:solidFill>
                  <a:srgbClr val="0000FF"/>
                </a:solidFill>
              </a:rPr>
              <a:t>la </a:t>
            </a:r>
            <a:r>
              <a:rPr lang="es-ES" sz="1600" dirty="0" err="1">
                <a:solidFill>
                  <a:srgbClr val="0000FF"/>
                </a:solidFill>
              </a:rPr>
              <a:t>intestinalización</a:t>
            </a:r>
            <a:r>
              <a:rPr lang="es-ES" sz="1600" dirty="0">
                <a:solidFill>
                  <a:srgbClr val="0000FF"/>
                </a:solidFill>
              </a:rPr>
              <a:t> </a:t>
            </a:r>
            <a:r>
              <a:rPr lang="es-ES" sz="1600" dirty="0">
                <a:solidFill>
                  <a:prstClr val="black"/>
                </a:solidFill>
              </a:rPr>
              <a:t>de la glándula gástrica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5074" y="1071546"/>
            <a:ext cx="765883" cy="74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1831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_tradnl" smtClean="0"/>
          </a:p>
        </p:txBody>
      </p:sp>
      <p:sp>
        <p:nvSpPr>
          <p:cNvPr id="55299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es-ES_tradnl" smtClean="0"/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14313" y="500063"/>
            <a:ext cx="4954587" cy="5597525"/>
          </a:xfrm>
        </p:spPr>
        <p:txBody>
          <a:bodyPr/>
          <a:lstStyle/>
          <a:p>
            <a:pPr eaLnBrk="1" hangingPunct="1"/>
            <a:r>
              <a:rPr lang="es-ES_tradnl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Luces por favor...</a:t>
            </a:r>
          </a:p>
          <a:p>
            <a:pPr eaLnBrk="1" hangingPunct="1"/>
            <a:endParaRPr lang="es-ES_tradnl" sz="3200" b="1" i="1" dirty="0" smtClean="0">
              <a:solidFill>
                <a:schemeClr val="bg1"/>
              </a:solidFill>
            </a:endParaRPr>
          </a:p>
          <a:p>
            <a:pPr eaLnBrk="1" hangingPunct="1"/>
            <a:endParaRPr lang="es-ES_tradnl" sz="3200" b="1" i="1" dirty="0" smtClean="0">
              <a:solidFill>
                <a:schemeClr val="bg1"/>
              </a:solidFill>
            </a:endParaRPr>
          </a:p>
          <a:p>
            <a:pPr eaLnBrk="1" hangingPunct="1"/>
            <a:endParaRPr lang="es-ES_tradnl" sz="2400" b="1" i="1" dirty="0" smtClean="0">
              <a:solidFill>
                <a:schemeClr val="bg1"/>
              </a:solidFill>
            </a:endParaRPr>
          </a:p>
          <a:p>
            <a:pPr eaLnBrk="1" hangingPunct="1"/>
            <a:endParaRPr lang="es-ES_tradnl" sz="2400" b="1" i="1" dirty="0" smtClean="0">
              <a:solidFill>
                <a:schemeClr val="bg1"/>
              </a:solidFill>
            </a:endParaRPr>
          </a:p>
          <a:p>
            <a:pPr eaLnBrk="1" hangingPunct="1"/>
            <a:endParaRPr lang="es-ES_tradnl" sz="2400" b="1" i="1" dirty="0" smtClean="0">
              <a:solidFill>
                <a:schemeClr val="bg1"/>
              </a:solidFill>
            </a:endParaRPr>
          </a:p>
          <a:p>
            <a:pPr eaLnBrk="1" hangingPunct="1"/>
            <a:endParaRPr lang="es-ES_tradnl" sz="3200" b="1" i="1" dirty="0" smtClean="0">
              <a:solidFill>
                <a:schemeClr val="bg1"/>
              </a:solidFill>
            </a:endParaRPr>
          </a:p>
          <a:p>
            <a:pPr eaLnBrk="1" hangingPunct="1"/>
            <a:endParaRPr lang="es-ES_tradnl" sz="3200" b="1" i="1" dirty="0" smtClean="0">
              <a:solidFill>
                <a:schemeClr val="bg1"/>
              </a:solidFill>
            </a:endParaRPr>
          </a:p>
          <a:p>
            <a:pPr eaLnBrk="1" hangingPunct="1"/>
            <a:endParaRPr lang="es-ES_tradnl" sz="3200" b="1" i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s-ES_tradnl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Muchas gracias !!!</a:t>
            </a:r>
          </a:p>
        </p:txBody>
      </p:sp>
      <p:pic>
        <p:nvPicPr>
          <p:cNvPr id="55301" name="Picture 4" descr="H:\conferencia de gastritis\ag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1143000"/>
            <a:ext cx="3333750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2" name="Picture 5" descr="H:\conferencia de gastritis\ag6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50" y="1143000"/>
            <a:ext cx="3214688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3" name="Picture 15" descr="H:\conferencia de gastritis\ag6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786188"/>
            <a:ext cx="385762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4" name="Picture 7" descr="H:\conferencia de gastritis\ag6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88" y="3786188"/>
            <a:ext cx="4071937" cy="158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5" name="8 Rectángulo"/>
          <p:cNvSpPr>
            <a:spLocks noChangeArrowheads="1"/>
          </p:cNvSpPr>
          <p:nvPr/>
        </p:nvSpPr>
        <p:spPr bwMode="auto">
          <a:xfrm>
            <a:off x="428625" y="5929313"/>
            <a:ext cx="36738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2400" dirty="0">
                <a:solidFill>
                  <a:srgbClr val="FFFF00"/>
                </a:solidFill>
              </a:rPr>
              <a:t>www.droscarabedini.com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3" descr="C:\Documents and Settings\Usuario\Mis documentos\Mis imágenes\IMG_616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38" y="1643063"/>
            <a:ext cx="5643562" cy="423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3" name="3 CuadroTexto"/>
          <p:cNvSpPr txBox="1">
            <a:spLocks noChangeArrowheads="1"/>
          </p:cNvSpPr>
          <p:nvPr/>
        </p:nvSpPr>
        <p:spPr bwMode="auto">
          <a:xfrm>
            <a:off x="500063" y="785813"/>
            <a:ext cx="27667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 altLang="es-AR" dirty="0">
                <a:solidFill>
                  <a:prstClr val="white"/>
                </a:solidFill>
              </a:rPr>
              <a:t>El diagnóstico endoscópico.</a:t>
            </a:r>
          </a:p>
        </p:txBody>
      </p:sp>
      <p:pic>
        <p:nvPicPr>
          <p:cNvPr id="97284" name="Picture 37" descr="escudo famili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86775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7785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 redondeado"/>
          <p:cNvSpPr/>
          <p:nvPr/>
        </p:nvSpPr>
        <p:spPr>
          <a:xfrm>
            <a:off x="1214414" y="2857496"/>
            <a:ext cx="3357586" cy="7143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/>
          <p:cNvSpPr/>
          <p:nvPr/>
        </p:nvSpPr>
        <p:spPr>
          <a:xfrm>
            <a:off x="1071538" y="1000108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342900"/>
            <a:r>
              <a:rPr lang="es-ES" sz="1600" dirty="0">
                <a:solidFill>
                  <a:srgbClr val="0000F5"/>
                </a:solidFill>
                <a:latin typeface="ff3"/>
              </a:rPr>
              <a:t>La podemos clasificar en : </a:t>
            </a:r>
          </a:p>
          <a:p>
            <a:pPr defTabSz="342900"/>
            <a:endParaRPr lang="es-ES" sz="1600" dirty="0">
              <a:solidFill>
                <a:srgbClr val="0000F5"/>
              </a:solidFill>
              <a:latin typeface="ff3"/>
            </a:endParaRPr>
          </a:p>
          <a:p>
            <a:pPr marL="257175" indent="-257175" defTabSz="342900">
              <a:buFont typeface="+mj-lt"/>
              <a:buAutoNum type="arabicPeriod"/>
            </a:pPr>
            <a:r>
              <a:rPr lang="es-ES" sz="1600" dirty="0">
                <a:solidFill>
                  <a:srgbClr val="0000F5"/>
                </a:solidFill>
                <a:latin typeface="ff3"/>
              </a:rPr>
              <a:t>De tipo aguda o crónica. </a:t>
            </a:r>
          </a:p>
          <a:p>
            <a:pPr marL="257175" indent="-257175" defTabSz="342900">
              <a:buFont typeface="+mj-lt"/>
              <a:buAutoNum type="arabicPeriod"/>
            </a:pPr>
            <a:r>
              <a:rPr lang="es-ES" sz="1600" dirty="0">
                <a:solidFill>
                  <a:srgbClr val="0000F5"/>
                </a:solidFill>
                <a:latin typeface="ff3"/>
              </a:rPr>
              <a:t>según sus características histológicas</a:t>
            </a:r>
          </a:p>
          <a:p>
            <a:pPr marL="257175" indent="-257175" defTabSz="342900">
              <a:buFont typeface="+mj-lt"/>
              <a:buAutoNum type="arabicPeriod"/>
            </a:pPr>
            <a:r>
              <a:rPr lang="es-ES" sz="1600" dirty="0">
                <a:solidFill>
                  <a:srgbClr val="0000F5"/>
                </a:solidFill>
                <a:latin typeface="ff3"/>
              </a:rPr>
              <a:t>Su distribución anatómica</a:t>
            </a:r>
          </a:p>
          <a:p>
            <a:pPr marL="257175" indent="-257175" defTabSz="342900">
              <a:buFont typeface="+mj-lt"/>
              <a:buAutoNum type="arabicPeriod"/>
            </a:pPr>
            <a:r>
              <a:rPr lang="es-ES" sz="1600" dirty="0">
                <a:solidFill>
                  <a:srgbClr val="0000F5"/>
                </a:solidFill>
                <a:latin typeface="ff3"/>
              </a:rPr>
              <a:t>Y de acuerdo a sus mecanismos </a:t>
            </a:r>
            <a:r>
              <a:rPr lang="es-ES" sz="1600" dirty="0" err="1" smtClean="0">
                <a:solidFill>
                  <a:srgbClr val="0000F5"/>
                </a:solidFill>
                <a:latin typeface="ff3"/>
              </a:rPr>
              <a:t>fisiopatológicos</a:t>
            </a:r>
            <a:r>
              <a:rPr lang="es-ES" sz="1600" dirty="0" smtClean="0">
                <a:solidFill>
                  <a:srgbClr val="0000F5"/>
                </a:solidFill>
                <a:latin typeface="ff3"/>
              </a:rPr>
              <a:t> :</a:t>
            </a:r>
            <a:endParaRPr lang="es-ES" sz="1600" dirty="0">
              <a:solidFill>
                <a:srgbClr val="FF0000"/>
              </a:solidFill>
              <a:latin typeface="ff3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285852" y="3429000"/>
            <a:ext cx="532859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endParaRPr lang="es-ES" sz="1600" u="sng" dirty="0" smtClean="0">
              <a:solidFill>
                <a:srgbClr val="0000F5"/>
              </a:solidFill>
              <a:latin typeface="ff3"/>
            </a:endParaRPr>
          </a:p>
          <a:p>
            <a:pPr defTabSz="342900"/>
            <a:r>
              <a:rPr lang="es-ES" sz="1600" u="sng" dirty="0" smtClean="0">
                <a:solidFill>
                  <a:srgbClr val="0000F5"/>
                </a:solidFill>
                <a:latin typeface="ff3"/>
              </a:rPr>
              <a:t>La </a:t>
            </a:r>
            <a:r>
              <a:rPr lang="es-ES" sz="1600" u="sng" dirty="0">
                <a:solidFill>
                  <a:srgbClr val="0000F5"/>
                </a:solidFill>
                <a:latin typeface="ff3"/>
              </a:rPr>
              <a:t>infección por el </a:t>
            </a:r>
            <a:r>
              <a:rPr lang="es-ES" sz="1600" u="sng" dirty="0" err="1">
                <a:solidFill>
                  <a:srgbClr val="0000F5"/>
                </a:solidFill>
                <a:latin typeface="ff3"/>
              </a:rPr>
              <a:t>Helicobacter</a:t>
            </a:r>
            <a:r>
              <a:rPr lang="es-ES" sz="1600" u="sng" dirty="0">
                <a:solidFill>
                  <a:srgbClr val="0000F5"/>
                </a:solidFill>
                <a:latin typeface="ff3"/>
              </a:rPr>
              <a:t> pylori </a:t>
            </a:r>
            <a:r>
              <a:rPr lang="es-ES" sz="1600" dirty="0">
                <a:solidFill>
                  <a:srgbClr val="0000F5"/>
                </a:solidFill>
                <a:latin typeface="ff3"/>
              </a:rPr>
              <a:t>(H. pylori +) en la mucosa gástrica </a:t>
            </a:r>
            <a:r>
              <a:rPr lang="es-ES" sz="1600" u="sng" dirty="0">
                <a:solidFill>
                  <a:srgbClr val="0000F5"/>
                </a:solidFill>
                <a:latin typeface="ff3"/>
              </a:rPr>
              <a:t>es la causa más común de gastritis erosiva o no erosiva </a:t>
            </a:r>
            <a:r>
              <a:rPr lang="es-ES" sz="1600" dirty="0">
                <a:solidFill>
                  <a:srgbClr val="0000F5"/>
                </a:solidFill>
                <a:latin typeface="ff3"/>
              </a:rPr>
              <a:t>,  en todo el mundo. </a:t>
            </a:r>
          </a:p>
          <a:p>
            <a:pPr defTabSz="342900"/>
            <a:endParaRPr lang="es-ES" sz="1600" dirty="0">
              <a:solidFill>
                <a:srgbClr val="0000F5"/>
              </a:solidFill>
              <a:latin typeface="ff3"/>
            </a:endParaRPr>
          </a:p>
          <a:p>
            <a:pPr defTabSz="342900"/>
            <a:r>
              <a:rPr lang="es-ES" sz="1600" dirty="0">
                <a:solidFill>
                  <a:srgbClr val="0000F5"/>
                </a:solidFill>
                <a:latin typeface="ff3"/>
              </a:rPr>
              <a:t>Sin embargo, </a:t>
            </a:r>
          </a:p>
          <a:p>
            <a:pPr defTabSz="342900"/>
            <a:r>
              <a:rPr lang="es-ES" sz="1600" u="sng" dirty="0">
                <a:solidFill>
                  <a:srgbClr val="0000F5"/>
                </a:solidFill>
                <a:latin typeface="ff3"/>
              </a:rPr>
              <a:t>60 de sujetos H. pylori-negativos </a:t>
            </a:r>
            <a:r>
              <a:rPr lang="es-ES" sz="1600" dirty="0">
                <a:solidFill>
                  <a:srgbClr val="0000F5"/>
                </a:solidFill>
                <a:latin typeface="ff3"/>
              </a:rPr>
              <a:t>presentan cuadros de </a:t>
            </a:r>
            <a:r>
              <a:rPr lang="es-ES" sz="1600" u="sng" dirty="0">
                <a:solidFill>
                  <a:srgbClr val="0000F5"/>
                </a:solidFill>
                <a:latin typeface="ff3"/>
              </a:rPr>
              <a:t>dispepsia</a:t>
            </a:r>
            <a:r>
              <a:rPr lang="es-ES" sz="1600" dirty="0">
                <a:solidFill>
                  <a:srgbClr val="0000F5"/>
                </a:solidFill>
                <a:latin typeface="ff3"/>
              </a:rPr>
              <a:t>, comparables a los síntomas de gastritis. </a:t>
            </a:r>
            <a:endParaRPr lang="es-ES" sz="1600" u="sng" dirty="0">
              <a:solidFill>
                <a:srgbClr val="0000F5"/>
              </a:solidFill>
              <a:latin typeface="ff3"/>
            </a:endParaRPr>
          </a:p>
        </p:txBody>
      </p:sp>
      <p:sp>
        <p:nvSpPr>
          <p:cNvPr id="4" name="Elipse 3"/>
          <p:cNvSpPr/>
          <p:nvPr/>
        </p:nvSpPr>
        <p:spPr>
          <a:xfrm>
            <a:off x="857224" y="4786322"/>
            <a:ext cx="179489" cy="129746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>
              <a:solidFill>
                <a:prstClr val="white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0152" y="1099720"/>
            <a:ext cx="2641063" cy="190323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62" y="3786190"/>
            <a:ext cx="192041" cy="141744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1357290" y="3000372"/>
            <a:ext cx="27418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7175" indent="-257175" defTabSz="342900"/>
            <a:r>
              <a:rPr lang="es-ES" sz="2400" b="1" dirty="0" smtClean="0">
                <a:solidFill>
                  <a:srgbClr val="0000FF"/>
                </a:solidFill>
                <a:latin typeface="ff3"/>
              </a:rPr>
              <a:t>Gastritis por H.P. </a:t>
            </a:r>
            <a:endParaRPr lang="es-ES" sz="2400" b="1" dirty="0">
              <a:solidFill>
                <a:srgbClr val="0000FF"/>
              </a:solidFill>
              <a:latin typeface="ff3"/>
            </a:endParaRPr>
          </a:p>
        </p:txBody>
      </p:sp>
    </p:spTree>
    <p:extLst>
      <p:ext uri="{BB962C8B-B14F-4D97-AF65-F5344CB8AC3E}">
        <p14:creationId xmlns:p14="http://schemas.microsoft.com/office/powerpoint/2010/main" val="1117867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033364" y="500042"/>
            <a:ext cx="5770884" cy="32547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dirty="0">
                <a:solidFill>
                  <a:srgbClr val="0000F5"/>
                </a:solidFill>
                <a:latin typeface="ff3"/>
              </a:rPr>
              <a:t>Debemos considerar que un individuo presenta una gastritis </a:t>
            </a:r>
            <a:r>
              <a:rPr lang="es-ES" sz="1600" u="sng" dirty="0">
                <a:solidFill>
                  <a:srgbClr val="0000F5"/>
                </a:solidFill>
                <a:latin typeface="ff3"/>
              </a:rPr>
              <a:t>H. pylori negativa </a:t>
            </a:r>
            <a:r>
              <a:rPr lang="es-ES" sz="1600" dirty="0">
                <a:solidFill>
                  <a:srgbClr val="0000F5"/>
                </a:solidFill>
                <a:latin typeface="ff3"/>
              </a:rPr>
              <a:t>cuando cumple con tres</a:t>
            </a:r>
            <a:r>
              <a:rPr lang="es-ES" sz="1600" u="sng" dirty="0">
                <a:solidFill>
                  <a:srgbClr val="0000F5"/>
                </a:solidFill>
                <a:latin typeface="ff3"/>
              </a:rPr>
              <a:t> criterios </a:t>
            </a:r>
            <a:r>
              <a:rPr lang="es-ES" sz="1600" dirty="0">
                <a:solidFill>
                  <a:srgbClr val="0000F5"/>
                </a:solidFill>
                <a:latin typeface="ff3"/>
              </a:rPr>
              <a:t>: </a:t>
            </a:r>
          </a:p>
          <a:p>
            <a:pPr defTabSz="342900"/>
            <a:endParaRPr lang="es-ES" sz="1600" dirty="0">
              <a:solidFill>
                <a:srgbClr val="0000F5"/>
              </a:solidFill>
              <a:latin typeface="ff3"/>
            </a:endParaRPr>
          </a:p>
          <a:p>
            <a:pPr defTabSz="342900"/>
            <a:r>
              <a:rPr lang="es-ES" sz="1600" dirty="0">
                <a:solidFill>
                  <a:srgbClr val="0000F5"/>
                </a:solidFill>
                <a:latin typeface="ff3"/>
              </a:rPr>
              <a:t>1 ) </a:t>
            </a:r>
            <a:r>
              <a:rPr lang="es-ES" sz="1600" u="sng" dirty="0">
                <a:solidFill>
                  <a:srgbClr val="0000F5"/>
                </a:solidFill>
                <a:latin typeface="ff3"/>
              </a:rPr>
              <a:t>Si las biopsias gástricas realizadas </a:t>
            </a:r>
            <a:r>
              <a:rPr lang="es-ES" sz="1600" dirty="0">
                <a:solidFill>
                  <a:srgbClr val="0000F5"/>
                </a:solidFill>
                <a:latin typeface="ff3"/>
              </a:rPr>
              <a:t>( 2 en antro , 1 en la incisura </a:t>
            </a:r>
            <a:r>
              <a:rPr lang="es-ES" sz="1600" dirty="0" err="1">
                <a:solidFill>
                  <a:srgbClr val="0000F5"/>
                </a:solidFill>
                <a:latin typeface="ff3"/>
              </a:rPr>
              <a:t>angularis</a:t>
            </a:r>
            <a:r>
              <a:rPr lang="es-ES" sz="1600" dirty="0">
                <a:solidFill>
                  <a:srgbClr val="0000F5"/>
                </a:solidFill>
                <a:latin typeface="ff3"/>
              </a:rPr>
              <a:t> , 2 en cuerpo , 2 en </a:t>
            </a:r>
            <a:r>
              <a:rPr lang="es-ES" sz="1600" dirty="0" smtClean="0">
                <a:solidFill>
                  <a:srgbClr val="0000F5"/>
                </a:solidFill>
                <a:latin typeface="ff3"/>
              </a:rPr>
              <a:t>techo y 2 en duodeno  </a:t>
            </a:r>
            <a:r>
              <a:rPr lang="es-ES" sz="1600" dirty="0">
                <a:solidFill>
                  <a:srgbClr val="0000F5"/>
                </a:solidFill>
                <a:latin typeface="ff3"/>
              </a:rPr>
              <a:t>) </a:t>
            </a:r>
            <a:r>
              <a:rPr lang="es-ES" sz="1600" u="sng" dirty="0">
                <a:solidFill>
                  <a:srgbClr val="0000F5"/>
                </a:solidFill>
                <a:latin typeface="ff3"/>
              </a:rPr>
              <a:t>son negativas a una triple tinción de la mucosa gástrica.</a:t>
            </a:r>
            <a:r>
              <a:rPr lang="es-ES" sz="1600" dirty="0">
                <a:solidFill>
                  <a:srgbClr val="0000F5"/>
                </a:solidFill>
                <a:latin typeface="ff3"/>
              </a:rPr>
              <a:t> (hematoxilina y eosina, </a:t>
            </a:r>
            <a:r>
              <a:rPr lang="es-ES" sz="1600" dirty="0" err="1">
                <a:solidFill>
                  <a:srgbClr val="0000F5"/>
                </a:solidFill>
                <a:latin typeface="ff3"/>
              </a:rPr>
              <a:t>Alcian</a:t>
            </a:r>
            <a:r>
              <a:rPr lang="es-ES" sz="1600" dirty="0">
                <a:solidFill>
                  <a:srgbClr val="0000F5"/>
                </a:solidFill>
                <a:latin typeface="ff3"/>
              </a:rPr>
              <a:t> blue y tinción de plata modificada ).</a:t>
            </a:r>
          </a:p>
          <a:p>
            <a:pPr defTabSz="342900"/>
            <a:endParaRPr lang="es-ES" sz="1600" dirty="0">
              <a:solidFill>
                <a:srgbClr val="0000F5"/>
              </a:solidFill>
              <a:latin typeface="ff3"/>
            </a:endParaRPr>
          </a:p>
          <a:p>
            <a:pPr defTabSz="342900"/>
            <a:r>
              <a:rPr lang="es-ES" sz="1600" dirty="0">
                <a:solidFill>
                  <a:srgbClr val="0000F5"/>
                </a:solidFill>
                <a:latin typeface="ff3"/>
              </a:rPr>
              <a:t>2 ) </a:t>
            </a:r>
            <a:r>
              <a:rPr lang="es-ES" sz="1600" u="sng" dirty="0">
                <a:solidFill>
                  <a:srgbClr val="0000F5"/>
                </a:solidFill>
                <a:latin typeface="ff3"/>
              </a:rPr>
              <a:t>Si el cultivo es negativo para H pylori.</a:t>
            </a:r>
          </a:p>
          <a:p>
            <a:pPr defTabSz="342900"/>
            <a:endParaRPr lang="es-ES" sz="1600" dirty="0">
              <a:solidFill>
                <a:srgbClr val="0000F5"/>
              </a:solidFill>
              <a:latin typeface="ff3"/>
            </a:endParaRPr>
          </a:p>
          <a:p>
            <a:pPr defTabSz="342900"/>
            <a:r>
              <a:rPr lang="es-ES" sz="1600" dirty="0">
                <a:solidFill>
                  <a:srgbClr val="0000F5"/>
                </a:solidFill>
                <a:latin typeface="ff3"/>
              </a:rPr>
              <a:t>3 ) </a:t>
            </a:r>
            <a:r>
              <a:rPr lang="es-ES" sz="1600" u="sng" dirty="0">
                <a:solidFill>
                  <a:srgbClr val="0000F5"/>
                </a:solidFill>
                <a:latin typeface="ff3"/>
              </a:rPr>
              <a:t>Si la serología  es negativa en </a:t>
            </a:r>
            <a:r>
              <a:rPr lang="es-ES" sz="1600" u="sng" dirty="0" err="1">
                <a:solidFill>
                  <a:srgbClr val="0000F5"/>
                </a:solidFill>
                <a:latin typeface="ff3"/>
              </a:rPr>
              <a:t>IgG</a:t>
            </a:r>
            <a:r>
              <a:rPr lang="es-ES" sz="1600" u="sng" dirty="0">
                <a:solidFill>
                  <a:srgbClr val="0000F5"/>
                </a:solidFill>
                <a:latin typeface="ff3"/>
              </a:rPr>
              <a:t> para el H. pylori.</a:t>
            </a:r>
          </a:p>
          <a:p>
            <a:pPr defTabSz="342900"/>
            <a:endParaRPr lang="es-ES" sz="1350" dirty="0">
              <a:solidFill>
                <a:srgbClr val="0000F5"/>
              </a:solidFill>
              <a:latin typeface="ff3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071538" y="4429132"/>
            <a:ext cx="48686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dirty="0">
                <a:solidFill>
                  <a:srgbClr val="0000F5"/>
                </a:solidFill>
                <a:latin typeface="ff3"/>
              </a:rPr>
              <a:t>En estos pacientes, la causa de la gastritis puede estar  relacionada con el </a:t>
            </a:r>
            <a:r>
              <a:rPr lang="es-ES" sz="1600" u="sng" dirty="0">
                <a:solidFill>
                  <a:srgbClr val="0000F5"/>
                </a:solidFill>
                <a:latin typeface="ff3"/>
              </a:rPr>
              <a:t>tabaquismo, el consumo de alcohol y o el uso de drogas anti inflamatorias .</a:t>
            </a:r>
          </a:p>
        </p:txBody>
      </p:sp>
      <p:sp>
        <p:nvSpPr>
          <p:cNvPr id="4" name="Elipse 3"/>
          <p:cNvSpPr/>
          <p:nvPr/>
        </p:nvSpPr>
        <p:spPr>
          <a:xfrm>
            <a:off x="759940" y="1374723"/>
            <a:ext cx="210065" cy="18943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>
              <a:solidFill>
                <a:prstClr val="white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72" y="536856"/>
            <a:ext cx="980786" cy="942240"/>
          </a:xfrm>
          <a:prstGeom prst="rect">
            <a:avLst/>
          </a:prstGeom>
        </p:spPr>
      </p:pic>
      <p:sp>
        <p:nvSpPr>
          <p:cNvPr id="7" name="AutoShape 2" descr="Resultado de imagen para por lo tanto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/>
            <a:endParaRPr lang="es-ES" sz="1350">
              <a:solidFill>
                <a:prstClr val="black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4500570"/>
            <a:ext cx="363431" cy="36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356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715690" y="764704"/>
            <a:ext cx="4059291" cy="5498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>
              <a:solidFill>
                <a:prstClr val="white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827584" y="908720"/>
            <a:ext cx="6435555" cy="5009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dirty="0">
                <a:solidFill>
                  <a:srgbClr val="0000F5"/>
                </a:solidFill>
                <a:latin typeface="ff3"/>
              </a:rPr>
              <a:t>Otras causas de gastritis incluyen : </a:t>
            </a:r>
          </a:p>
          <a:p>
            <a:pPr defTabSz="342900"/>
            <a:endParaRPr lang="es-ES" dirty="0">
              <a:solidFill>
                <a:srgbClr val="0000F5"/>
              </a:solidFill>
              <a:latin typeface="ff3"/>
            </a:endParaRPr>
          </a:p>
          <a:p>
            <a:pPr defTabSz="342900"/>
            <a:r>
              <a:rPr lang="es-ES" b="1" dirty="0">
                <a:solidFill>
                  <a:srgbClr val="0000F5"/>
                </a:solidFill>
                <a:latin typeface="ff3"/>
              </a:rPr>
              <a:t>Gastritis autoinmune :  </a:t>
            </a:r>
          </a:p>
          <a:p>
            <a:pPr defTabSz="342900"/>
            <a:r>
              <a:rPr lang="es-ES" dirty="0" err="1" smtClean="0">
                <a:solidFill>
                  <a:srgbClr val="0000F5"/>
                </a:solidFill>
                <a:latin typeface="ff3"/>
              </a:rPr>
              <a:t>Antic.anti</a:t>
            </a:r>
            <a:r>
              <a:rPr lang="es-ES" dirty="0" smtClean="0">
                <a:solidFill>
                  <a:srgbClr val="0000F5"/>
                </a:solidFill>
                <a:latin typeface="ff3"/>
              </a:rPr>
              <a:t> </a:t>
            </a:r>
            <a:r>
              <a:rPr lang="es-ES" dirty="0" err="1" smtClean="0">
                <a:solidFill>
                  <a:srgbClr val="0000F5"/>
                </a:solidFill>
                <a:latin typeface="ff3"/>
              </a:rPr>
              <a:t>Cél</a:t>
            </a:r>
            <a:r>
              <a:rPr lang="es-ES" dirty="0" smtClean="0">
                <a:solidFill>
                  <a:srgbClr val="0000F5"/>
                </a:solidFill>
                <a:latin typeface="ff3"/>
              </a:rPr>
              <a:t>. </a:t>
            </a:r>
            <a:r>
              <a:rPr lang="es-ES" dirty="0">
                <a:solidFill>
                  <a:srgbClr val="0000F5"/>
                </a:solidFill>
                <a:latin typeface="ff3"/>
              </a:rPr>
              <a:t>parietal y </a:t>
            </a:r>
            <a:r>
              <a:rPr lang="es-ES" dirty="0" err="1">
                <a:solidFill>
                  <a:srgbClr val="0000F5"/>
                </a:solidFill>
                <a:latin typeface="ff3"/>
              </a:rPr>
              <a:t>antic</a:t>
            </a:r>
            <a:r>
              <a:rPr lang="es-ES" dirty="0">
                <a:solidFill>
                  <a:srgbClr val="0000F5"/>
                </a:solidFill>
                <a:latin typeface="ff3"/>
              </a:rPr>
              <a:t>. anti- factor intrínseco.</a:t>
            </a:r>
          </a:p>
          <a:p>
            <a:pPr defTabSz="342900"/>
            <a:endParaRPr lang="es-ES" dirty="0">
              <a:solidFill>
                <a:srgbClr val="0000F5"/>
              </a:solidFill>
              <a:latin typeface="ff3"/>
            </a:endParaRPr>
          </a:p>
          <a:p>
            <a:pPr defTabSz="342900"/>
            <a:r>
              <a:rPr lang="es-ES" dirty="0">
                <a:solidFill>
                  <a:srgbClr val="0000F5"/>
                </a:solidFill>
                <a:latin typeface="ff3"/>
              </a:rPr>
              <a:t>Atrofia mucosa crónica </a:t>
            </a:r>
            <a:r>
              <a:rPr lang="es-ES" dirty="0" smtClean="0">
                <a:solidFill>
                  <a:srgbClr val="0000F5"/>
                </a:solidFill>
                <a:latin typeface="ff3"/>
              </a:rPr>
              <a:t>del </a:t>
            </a:r>
            <a:r>
              <a:rPr lang="es-ES" u="sng" dirty="0" smtClean="0">
                <a:solidFill>
                  <a:srgbClr val="0000F5"/>
                </a:solidFill>
                <a:latin typeface="ff3"/>
              </a:rPr>
              <a:t>cuerpo </a:t>
            </a:r>
            <a:r>
              <a:rPr lang="es-ES" u="sng" dirty="0">
                <a:solidFill>
                  <a:srgbClr val="0000F5"/>
                </a:solidFill>
                <a:latin typeface="ff3"/>
              </a:rPr>
              <a:t>y </a:t>
            </a:r>
            <a:r>
              <a:rPr lang="es-ES" u="sng" dirty="0" smtClean="0">
                <a:solidFill>
                  <a:srgbClr val="0000F5"/>
                </a:solidFill>
                <a:latin typeface="ff3"/>
              </a:rPr>
              <a:t>fondo </a:t>
            </a:r>
            <a:r>
              <a:rPr lang="es-ES" dirty="0">
                <a:solidFill>
                  <a:srgbClr val="0000F5"/>
                </a:solidFill>
                <a:latin typeface="ff3"/>
              </a:rPr>
              <a:t>del estómago</a:t>
            </a:r>
            <a:r>
              <a:rPr lang="es-ES" dirty="0" smtClean="0">
                <a:solidFill>
                  <a:srgbClr val="0000F5"/>
                </a:solidFill>
                <a:latin typeface="ff3"/>
              </a:rPr>
              <a:t>,</a:t>
            </a:r>
          </a:p>
          <a:p>
            <a:pPr defTabSz="342900"/>
            <a:r>
              <a:rPr lang="es-ES" dirty="0" smtClean="0">
                <a:solidFill>
                  <a:srgbClr val="0000F5"/>
                </a:solidFill>
                <a:latin typeface="ff3"/>
              </a:rPr>
              <a:t>Con </a:t>
            </a:r>
            <a:r>
              <a:rPr lang="es-ES" u="sng" dirty="0" smtClean="0">
                <a:solidFill>
                  <a:srgbClr val="0000F5"/>
                </a:solidFill>
                <a:latin typeface="ff3"/>
              </a:rPr>
              <a:t>disminución </a:t>
            </a:r>
            <a:r>
              <a:rPr lang="es-ES" u="sng" dirty="0">
                <a:solidFill>
                  <a:srgbClr val="0000F5"/>
                </a:solidFill>
                <a:latin typeface="ff3"/>
              </a:rPr>
              <a:t>de </a:t>
            </a:r>
            <a:r>
              <a:rPr lang="es-ES" u="sng" dirty="0" err="1">
                <a:solidFill>
                  <a:srgbClr val="0000F5"/>
                </a:solidFill>
                <a:latin typeface="ff3"/>
              </a:rPr>
              <a:t>cél</a:t>
            </a:r>
            <a:r>
              <a:rPr lang="es-ES" u="sng" dirty="0">
                <a:solidFill>
                  <a:srgbClr val="0000F5"/>
                </a:solidFill>
                <a:latin typeface="ff3"/>
              </a:rPr>
              <a:t>. parietales y principales en forma difusa.</a:t>
            </a:r>
          </a:p>
          <a:p>
            <a:pPr defTabSz="342900"/>
            <a:endParaRPr lang="es-ES" dirty="0">
              <a:solidFill>
                <a:srgbClr val="0000F5"/>
              </a:solidFill>
              <a:latin typeface="ff3"/>
            </a:endParaRPr>
          </a:p>
          <a:p>
            <a:pPr defTabSz="342900"/>
            <a:r>
              <a:rPr lang="es-ES" dirty="0">
                <a:solidFill>
                  <a:srgbClr val="0000F5"/>
                </a:solidFill>
                <a:latin typeface="ff3"/>
              </a:rPr>
              <a:t>reducción de la </a:t>
            </a:r>
            <a:r>
              <a:rPr lang="es-ES" dirty="0">
                <a:solidFill>
                  <a:srgbClr val="0000FF"/>
                </a:solidFill>
                <a:latin typeface="ff3"/>
              </a:rPr>
              <a:t>secreción del </a:t>
            </a:r>
            <a:r>
              <a:rPr lang="es-ES" dirty="0">
                <a:solidFill>
                  <a:srgbClr val="0000F5"/>
                </a:solidFill>
                <a:latin typeface="ff3"/>
              </a:rPr>
              <a:t>ácido gástrico, que es </a:t>
            </a:r>
            <a:r>
              <a:rPr lang="es-ES" u="sng" dirty="0">
                <a:solidFill>
                  <a:srgbClr val="0000F5"/>
                </a:solidFill>
                <a:latin typeface="ff3"/>
              </a:rPr>
              <a:t>necesario para la absorción del hierro </a:t>
            </a:r>
            <a:r>
              <a:rPr lang="es-ES" dirty="0">
                <a:solidFill>
                  <a:srgbClr val="0000F5"/>
                </a:solidFill>
                <a:latin typeface="ff3"/>
              </a:rPr>
              <a:t>inorgánico.</a:t>
            </a:r>
          </a:p>
          <a:p>
            <a:pPr defTabSz="342900"/>
            <a:endParaRPr lang="es-ES" dirty="0">
              <a:solidFill>
                <a:srgbClr val="0000F5"/>
              </a:solidFill>
              <a:latin typeface="ff3"/>
            </a:endParaRPr>
          </a:p>
          <a:p>
            <a:pPr defTabSz="342900"/>
            <a:endParaRPr lang="es-ES" dirty="0">
              <a:solidFill>
                <a:srgbClr val="0000FF"/>
              </a:solidFill>
            </a:endParaRPr>
          </a:p>
          <a:p>
            <a:pPr defTabSz="342900"/>
            <a:r>
              <a:rPr lang="es-ES" u="sng" dirty="0">
                <a:solidFill>
                  <a:srgbClr val="0000FF"/>
                </a:solidFill>
              </a:rPr>
              <a:t>La deficiencia de hierro </a:t>
            </a:r>
            <a:r>
              <a:rPr lang="es-ES" b="1" dirty="0">
                <a:solidFill>
                  <a:srgbClr val="0000FF"/>
                </a:solidFill>
              </a:rPr>
              <a:t>precede</a:t>
            </a:r>
            <a:r>
              <a:rPr lang="es-ES" dirty="0">
                <a:solidFill>
                  <a:srgbClr val="0000FF"/>
                </a:solidFill>
              </a:rPr>
              <a:t> a la </a:t>
            </a:r>
            <a:r>
              <a:rPr lang="es-ES" u="sng" dirty="0">
                <a:solidFill>
                  <a:srgbClr val="0000FF"/>
                </a:solidFill>
              </a:rPr>
              <a:t>deficiencia de vitamina B12.</a:t>
            </a:r>
          </a:p>
          <a:p>
            <a:pPr defTabSz="342900"/>
            <a:endParaRPr lang="es-ES" dirty="0">
              <a:solidFill>
                <a:srgbClr val="0000FF"/>
              </a:solidFill>
            </a:endParaRPr>
          </a:p>
          <a:p>
            <a:pPr defTabSz="342900"/>
            <a:r>
              <a:rPr lang="es-ES" dirty="0">
                <a:solidFill>
                  <a:srgbClr val="0000FF"/>
                </a:solidFill>
              </a:rPr>
              <a:t>Común en </a:t>
            </a:r>
            <a:r>
              <a:rPr lang="es-ES" u="sng" dirty="0">
                <a:solidFill>
                  <a:srgbClr val="0000FF"/>
                </a:solidFill>
              </a:rPr>
              <a:t>mujeres jóvenes.</a:t>
            </a:r>
          </a:p>
          <a:p>
            <a:pPr defTabSz="342900"/>
            <a:endParaRPr lang="es-ES" sz="1350" u="sng" dirty="0">
              <a:solidFill>
                <a:srgbClr val="0000F5"/>
              </a:solidFill>
              <a:latin typeface="ff3"/>
            </a:endParaRPr>
          </a:p>
        </p:txBody>
      </p:sp>
      <p:cxnSp>
        <p:nvCxnSpPr>
          <p:cNvPr id="5" name="Conector recto de flecha 4"/>
          <p:cNvCxnSpPr/>
          <p:nvPr/>
        </p:nvCxnSpPr>
        <p:spPr>
          <a:xfrm>
            <a:off x="2339752" y="2924944"/>
            <a:ext cx="0" cy="48830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ipse 6"/>
          <p:cNvSpPr/>
          <p:nvPr/>
        </p:nvSpPr>
        <p:spPr>
          <a:xfrm>
            <a:off x="557900" y="1556792"/>
            <a:ext cx="157790" cy="1482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506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71472" y="428604"/>
            <a:ext cx="634248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b="1" dirty="0">
                <a:solidFill>
                  <a:srgbClr val="0000F5"/>
                </a:solidFill>
                <a:latin typeface="ff3"/>
              </a:rPr>
              <a:t>Gastritis causada por : </a:t>
            </a:r>
          </a:p>
          <a:p>
            <a:pPr defTabSz="342900"/>
            <a:endParaRPr lang="es-ES" sz="1600" dirty="0">
              <a:solidFill>
                <a:srgbClr val="0000F5"/>
              </a:solidFill>
              <a:latin typeface="ff3"/>
            </a:endParaRPr>
          </a:p>
          <a:p>
            <a:pPr marL="257175" indent="-257175" defTabSz="342900">
              <a:buFont typeface="+mj-lt"/>
              <a:buAutoNum type="arabicPeriod"/>
            </a:pPr>
            <a:r>
              <a:rPr lang="es-ES" sz="1600" dirty="0" err="1">
                <a:solidFill>
                  <a:srgbClr val="0000F5"/>
                </a:solidFill>
                <a:latin typeface="ff3"/>
              </a:rPr>
              <a:t>Mycobacterium</a:t>
            </a:r>
            <a:r>
              <a:rPr lang="es-ES" sz="1600" dirty="0">
                <a:solidFill>
                  <a:srgbClr val="0000F5"/>
                </a:solidFill>
                <a:latin typeface="ff3"/>
              </a:rPr>
              <a:t> </a:t>
            </a:r>
            <a:r>
              <a:rPr lang="es-ES" sz="1600" dirty="0" err="1">
                <a:solidFill>
                  <a:srgbClr val="0000F5"/>
                </a:solidFill>
                <a:latin typeface="ff3"/>
              </a:rPr>
              <a:t>avium-intracellulare</a:t>
            </a:r>
            <a:r>
              <a:rPr lang="es-ES" sz="1600" dirty="0">
                <a:solidFill>
                  <a:srgbClr val="0000F5"/>
                </a:solidFill>
                <a:latin typeface="ff3"/>
              </a:rPr>
              <a:t>, </a:t>
            </a:r>
          </a:p>
          <a:p>
            <a:pPr marL="257175" indent="-257175" defTabSz="342900">
              <a:buFont typeface="+mj-lt"/>
              <a:buAutoNum type="arabicPeriod"/>
            </a:pPr>
            <a:r>
              <a:rPr lang="es-ES" sz="1600" dirty="0">
                <a:solidFill>
                  <a:srgbClr val="0000F5"/>
                </a:solidFill>
                <a:latin typeface="ff3"/>
              </a:rPr>
              <a:t>herpes simplex</a:t>
            </a:r>
          </a:p>
          <a:p>
            <a:pPr marL="257175" indent="-257175" defTabSz="342900">
              <a:buFont typeface="+mj-lt"/>
              <a:buAutoNum type="arabicPeriod"/>
            </a:pPr>
            <a:r>
              <a:rPr lang="es-ES" sz="1600" dirty="0" err="1">
                <a:solidFill>
                  <a:srgbClr val="0000F5"/>
                </a:solidFill>
                <a:latin typeface="ff3"/>
              </a:rPr>
              <a:t>citomegalovirus</a:t>
            </a:r>
            <a:r>
              <a:rPr lang="es-ES" sz="1600" dirty="0">
                <a:solidFill>
                  <a:srgbClr val="0000F5"/>
                </a:solidFill>
                <a:latin typeface="ff3"/>
              </a:rPr>
              <a:t>.</a:t>
            </a:r>
          </a:p>
          <a:p>
            <a:pPr marL="257175" indent="-257175" defTabSz="342900">
              <a:buFont typeface="+mj-lt"/>
              <a:buAutoNum type="arabicPeriod"/>
            </a:pPr>
            <a:r>
              <a:rPr lang="es-ES" sz="1600" dirty="0">
                <a:solidFill>
                  <a:srgbClr val="0000F5"/>
                </a:solidFill>
                <a:latin typeface="ff3"/>
              </a:rPr>
              <a:t>infección por </a:t>
            </a:r>
            <a:r>
              <a:rPr lang="es-ES" sz="1600" dirty="0" err="1">
                <a:solidFill>
                  <a:srgbClr val="0000F5"/>
                </a:solidFill>
                <a:latin typeface="ff3"/>
              </a:rPr>
              <a:t>enterococos</a:t>
            </a:r>
            <a:r>
              <a:rPr lang="es-ES" sz="1600" dirty="0">
                <a:solidFill>
                  <a:srgbClr val="0000F5"/>
                </a:solidFill>
                <a:latin typeface="ff3"/>
              </a:rPr>
              <a:t>.</a:t>
            </a:r>
          </a:p>
          <a:p>
            <a:pPr defTabSz="342900"/>
            <a:endParaRPr lang="es-ES" sz="1600" dirty="0">
              <a:solidFill>
                <a:srgbClr val="0000F5"/>
              </a:solidFill>
              <a:latin typeface="ff3"/>
            </a:endParaRPr>
          </a:p>
          <a:p>
            <a:pPr defTabSz="342900"/>
            <a:r>
              <a:rPr lang="es-ES" sz="1600" b="1" dirty="0">
                <a:solidFill>
                  <a:srgbClr val="0000F5"/>
                </a:solidFill>
                <a:latin typeface="ff3"/>
              </a:rPr>
              <a:t>Gastritis parasitaria : </a:t>
            </a:r>
          </a:p>
          <a:p>
            <a:pPr defTabSz="342900"/>
            <a:r>
              <a:rPr lang="es-ES" sz="1600" b="1" dirty="0">
                <a:solidFill>
                  <a:srgbClr val="0000F5"/>
                </a:solidFill>
                <a:latin typeface="ff3"/>
              </a:rPr>
              <a:t> </a:t>
            </a:r>
          </a:p>
          <a:p>
            <a:pPr defTabSz="342900"/>
            <a:r>
              <a:rPr lang="es-ES" sz="1600" dirty="0" err="1">
                <a:solidFill>
                  <a:srgbClr val="0000F5"/>
                </a:solidFill>
                <a:latin typeface="ff3"/>
              </a:rPr>
              <a:t>Cryptosporidium</a:t>
            </a:r>
            <a:endParaRPr lang="es-ES" sz="1600" dirty="0">
              <a:solidFill>
                <a:srgbClr val="0000F5"/>
              </a:solidFill>
              <a:latin typeface="ff3"/>
            </a:endParaRPr>
          </a:p>
          <a:p>
            <a:pPr defTabSz="342900"/>
            <a:r>
              <a:rPr lang="es-ES" sz="1600" dirty="0" err="1">
                <a:solidFill>
                  <a:srgbClr val="0000F5"/>
                </a:solidFill>
                <a:latin typeface="ff3"/>
              </a:rPr>
              <a:t>Strongyloides</a:t>
            </a:r>
            <a:r>
              <a:rPr lang="es-ES" sz="1600" dirty="0">
                <a:solidFill>
                  <a:srgbClr val="0000F5"/>
                </a:solidFill>
                <a:latin typeface="ff3"/>
              </a:rPr>
              <a:t> </a:t>
            </a:r>
            <a:r>
              <a:rPr lang="es-ES" sz="1600" dirty="0" err="1">
                <a:solidFill>
                  <a:srgbClr val="0000F5"/>
                </a:solidFill>
                <a:latin typeface="ff3"/>
              </a:rPr>
              <a:t>stercoralis</a:t>
            </a:r>
            <a:endParaRPr lang="es-ES" sz="1600" dirty="0">
              <a:solidFill>
                <a:srgbClr val="0000F5"/>
              </a:solidFill>
              <a:latin typeface="ff3"/>
            </a:endParaRPr>
          </a:p>
          <a:p>
            <a:pPr defTabSz="342900"/>
            <a:endParaRPr lang="es-ES" sz="1600" dirty="0">
              <a:solidFill>
                <a:srgbClr val="0000F5"/>
              </a:solidFill>
              <a:latin typeface="ff3"/>
            </a:endParaRPr>
          </a:p>
          <a:p>
            <a:pPr defTabSz="342900"/>
            <a:endParaRPr lang="es-ES" sz="1600" dirty="0">
              <a:solidFill>
                <a:srgbClr val="0000F5"/>
              </a:solidFill>
              <a:latin typeface="ff3"/>
            </a:endParaRPr>
          </a:p>
          <a:p>
            <a:pPr defTabSz="342900"/>
            <a:r>
              <a:rPr lang="es-ES" sz="1600" b="1" dirty="0">
                <a:solidFill>
                  <a:srgbClr val="0000F5"/>
                </a:solidFill>
                <a:latin typeface="ff3"/>
              </a:rPr>
              <a:t>Gastritis causada por excesiva producción de ácido</a:t>
            </a:r>
          </a:p>
          <a:p>
            <a:pPr defTabSz="342900"/>
            <a:endParaRPr lang="es-ES" sz="1600" b="1" dirty="0">
              <a:solidFill>
                <a:srgbClr val="0000F5"/>
              </a:solidFill>
              <a:latin typeface="ff3"/>
            </a:endParaRPr>
          </a:p>
          <a:p>
            <a:pPr defTabSz="342900"/>
            <a:r>
              <a:rPr lang="es-ES" sz="1600" b="1" dirty="0">
                <a:solidFill>
                  <a:srgbClr val="0000F5"/>
                </a:solidFill>
                <a:latin typeface="ff3"/>
              </a:rPr>
              <a:t>Gastritis por reflujo biliar. </a:t>
            </a:r>
          </a:p>
        </p:txBody>
      </p:sp>
      <p:sp>
        <p:nvSpPr>
          <p:cNvPr id="3" name="Rectángulo 2"/>
          <p:cNvSpPr/>
          <p:nvPr/>
        </p:nvSpPr>
        <p:spPr>
          <a:xfrm>
            <a:off x="571472" y="4786322"/>
            <a:ext cx="55536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dirty="0">
                <a:solidFill>
                  <a:srgbClr val="0000FF"/>
                </a:solidFill>
              </a:rPr>
              <a:t>Hiperplasia </a:t>
            </a:r>
            <a:r>
              <a:rPr lang="es-ES" sz="1600" dirty="0" err="1">
                <a:solidFill>
                  <a:srgbClr val="0000FF"/>
                </a:solidFill>
              </a:rPr>
              <a:t>foveolar</a:t>
            </a:r>
            <a:r>
              <a:rPr lang="es-ES" sz="1600" dirty="0">
                <a:solidFill>
                  <a:srgbClr val="0000FF"/>
                </a:solidFill>
              </a:rPr>
              <a:t> ("gastropatía reactiva"), </a:t>
            </a:r>
            <a:r>
              <a:rPr lang="es-ES" sz="1600" dirty="0">
                <a:solidFill>
                  <a:prstClr val="black"/>
                </a:solidFill>
              </a:rPr>
              <a:t>probablemente relacionada con los efectos tróficos por </a:t>
            </a:r>
            <a:r>
              <a:rPr lang="es-ES" sz="1600" dirty="0" err="1">
                <a:solidFill>
                  <a:srgbClr val="0000FF"/>
                </a:solidFill>
              </a:rPr>
              <a:t>hipergastrinemia</a:t>
            </a:r>
            <a:r>
              <a:rPr lang="es-ES" sz="1600" dirty="0">
                <a:solidFill>
                  <a:srgbClr val="0000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3616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27483" y="1221531"/>
            <a:ext cx="7730731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b="1" dirty="0">
                <a:solidFill>
                  <a:srgbClr val="0000F5"/>
                </a:solidFill>
                <a:latin typeface="ff3"/>
              </a:rPr>
              <a:t>Gastritis por radiación. </a:t>
            </a:r>
          </a:p>
          <a:p>
            <a:pPr defTabSz="342900"/>
            <a:endParaRPr lang="es-ES" sz="1600" dirty="0">
              <a:solidFill>
                <a:srgbClr val="0000F5"/>
              </a:solidFill>
              <a:latin typeface="ff3"/>
            </a:endParaRPr>
          </a:p>
          <a:p>
            <a:pPr defTabSz="342900"/>
            <a:r>
              <a:rPr lang="es-ES" sz="1600" b="1" dirty="0">
                <a:solidFill>
                  <a:srgbClr val="0000F5"/>
                </a:solidFill>
                <a:latin typeface="ff3"/>
              </a:rPr>
              <a:t>Gastritis asociada a la enfermedad de Crohn.</a:t>
            </a:r>
          </a:p>
          <a:p>
            <a:pPr defTabSz="342900"/>
            <a:r>
              <a:rPr lang="es-ES" sz="1600" dirty="0">
                <a:solidFill>
                  <a:srgbClr val="0000F5"/>
                </a:solidFill>
                <a:latin typeface="ff3"/>
              </a:rPr>
              <a:t> </a:t>
            </a:r>
          </a:p>
          <a:p>
            <a:pPr defTabSz="342900"/>
            <a:r>
              <a:rPr lang="es-ES" sz="1600" b="1" dirty="0">
                <a:solidFill>
                  <a:srgbClr val="0000F5"/>
                </a:solidFill>
                <a:latin typeface="ff3"/>
              </a:rPr>
              <a:t>Gastritis </a:t>
            </a:r>
            <a:r>
              <a:rPr lang="es-ES" sz="1600" b="1" dirty="0" err="1">
                <a:solidFill>
                  <a:srgbClr val="0000F5"/>
                </a:solidFill>
                <a:latin typeface="ff3"/>
              </a:rPr>
              <a:t>colagenosa</a:t>
            </a:r>
            <a:r>
              <a:rPr lang="es-ES" sz="1600" b="1" dirty="0">
                <a:solidFill>
                  <a:srgbClr val="0000F5"/>
                </a:solidFill>
                <a:latin typeface="ff3"/>
              </a:rPr>
              <a:t>:</a:t>
            </a:r>
          </a:p>
          <a:p>
            <a:pPr defTabSz="342900"/>
            <a:endParaRPr lang="es-ES" sz="1600" b="1" dirty="0">
              <a:solidFill>
                <a:srgbClr val="0000F5"/>
              </a:solidFill>
              <a:latin typeface="ff3"/>
            </a:endParaRPr>
          </a:p>
          <a:p>
            <a:pPr defTabSz="342900"/>
            <a:r>
              <a:rPr lang="es-ES" sz="1600" dirty="0">
                <a:solidFill>
                  <a:prstClr val="black"/>
                </a:solidFill>
                <a:latin typeface="ff3"/>
              </a:rPr>
              <a:t>Marcado depósito de </a:t>
            </a:r>
            <a:r>
              <a:rPr lang="es-ES" sz="1600" dirty="0">
                <a:solidFill>
                  <a:srgbClr val="0000F5"/>
                </a:solidFill>
                <a:latin typeface="ff3"/>
              </a:rPr>
              <a:t>colágeno </a:t>
            </a:r>
            <a:r>
              <a:rPr lang="es-ES" sz="1600" dirty="0" err="1">
                <a:solidFill>
                  <a:srgbClr val="0000F5"/>
                </a:solidFill>
                <a:latin typeface="ff3"/>
              </a:rPr>
              <a:t>subepitelial</a:t>
            </a:r>
            <a:r>
              <a:rPr lang="es-ES" sz="1600" dirty="0">
                <a:solidFill>
                  <a:srgbClr val="0000F5"/>
                </a:solidFill>
                <a:latin typeface="ff3"/>
              </a:rPr>
              <a:t> </a:t>
            </a:r>
            <a:r>
              <a:rPr lang="es-ES" sz="1600" dirty="0">
                <a:solidFill>
                  <a:prstClr val="black"/>
                </a:solidFill>
                <a:latin typeface="ff3"/>
              </a:rPr>
              <a:t>acompañado</a:t>
            </a:r>
            <a:r>
              <a:rPr lang="es-ES" sz="1600" dirty="0">
                <a:solidFill>
                  <a:srgbClr val="0000F5"/>
                </a:solidFill>
                <a:latin typeface="ff3"/>
              </a:rPr>
              <a:t> de inflamación de la</a:t>
            </a:r>
          </a:p>
          <a:p>
            <a:pPr defTabSz="342900"/>
            <a:r>
              <a:rPr lang="es-ES" sz="1600" dirty="0">
                <a:solidFill>
                  <a:srgbClr val="0000F5"/>
                </a:solidFill>
                <a:latin typeface="ff3"/>
              </a:rPr>
              <a:t>mucosa y de un denso infiltrado.</a:t>
            </a:r>
          </a:p>
          <a:p>
            <a:pPr defTabSz="342900"/>
            <a:endParaRPr lang="es-ES" sz="1600" dirty="0">
              <a:solidFill>
                <a:srgbClr val="0000F5"/>
              </a:solidFill>
              <a:latin typeface="ff3"/>
            </a:endParaRPr>
          </a:p>
          <a:p>
            <a:pPr defTabSz="342900"/>
            <a:r>
              <a:rPr lang="es-ES" sz="1600" b="1" dirty="0">
                <a:solidFill>
                  <a:srgbClr val="0000F5"/>
                </a:solidFill>
                <a:latin typeface="ff3"/>
              </a:rPr>
              <a:t>Gastritis </a:t>
            </a:r>
            <a:r>
              <a:rPr lang="es-ES" sz="1600" b="1" dirty="0" err="1">
                <a:solidFill>
                  <a:srgbClr val="0000F5"/>
                </a:solidFill>
                <a:latin typeface="ff3"/>
              </a:rPr>
              <a:t>eosinofílica</a:t>
            </a:r>
            <a:r>
              <a:rPr lang="es-ES" sz="1600" b="1" dirty="0">
                <a:solidFill>
                  <a:srgbClr val="0000F5"/>
                </a:solidFill>
                <a:latin typeface="ff3"/>
              </a:rPr>
              <a:t>:</a:t>
            </a:r>
          </a:p>
          <a:p>
            <a:pPr defTabSz="342900"/>
            <a:endParaRPr lang="es-ES" sz="1600" dirty="0">
              <a:solidFill>
                <a:srgbClr val="0000F5"/>
              </a:solidFill>
              <a:latin typeface="ff3"/>
            </a:endParaRPr>
          </a:p>
          <a:p>
            <a:pPr defTabSz="342900"/>
            <a:r>
              <a:rPr lang="es-ES" sz="1600" u="sng" dirty="0">
                <a:solidFill>
                  <a:srgbClr val="0000FF"/>
                </a:solidFill>
                <a:latin typeface="ff3"/>
              </a:rPr>
              <a:t>Actualmente</a:t>
            </a:r>
            <a:r>
              <a:rPr lang="es-ES" sz="1600" dirty="0">
                <a:solidFill>
                  <a:prstClr val="black"/>
                </a:solidFill>
                <a:latin typeface="ff3"/>
              </a:rPr>
              <a:t> con una </a:t>
            </a:r>
            <a:r>
              <a:rPr lang="es-ES" sz="1600" u="sng" dirty="0">
                <a:solidFill>
                  <a:srgbClr val="0000F5"/>
                </a:solidFill>
                <a:latin typeface="ff3"/>
              </a:rPr>
              <a:t>mayor frecuencia</a:t>
            </a:r>
            <a:r>
              <a:rPr lang="es-ES" sz="1600" dirty="0">
                <a:solidFill>
                  <a:srgbClr val="0000F5"/>
                </a:solidFill>
                <a:latin typeface="ff3"/>
              </a:rPr>
              <a:t>.</a:t>
            </a:r>
          </a:p>
          <a:p>
            <a:pPr defTabSz="342900"/>
            <a:r>
              <a:rPr lang="es-ES" sz="1600" u="sng" dirty="0">
                <a:solidFill>
                  <a:prstClr val="black"/>
                </a:solidFill>
                <a:latin typeface="ff3"/>
              </a:rPr>
              <a:t>importante</a:t>
            </a:r>
            <a:r>
              <a:rPr lang="es-ES" sz="1600" u="sng" dirty="0">
                <a:solidFill>
                  <a:srgbClr val="0000F5"/>
                </a:solidFill>
                <a:latin typeface="ff3"/>
              </a:rPr>
              <a:t> infiltrado de </a:t>
            </a:r>
            <a:r>
              <a:rPr lang="es-ES" sz="1600" u="sng" dirty="0" err="1">
                <a:solidFill>
                  <a:srgbClr val="0000F5"/>
                </a:solidFill>
                <a:latin typeface="ff3"/>
              </a:rPr>
              <a:t>eosinófilos</a:t>
            </a:r>
            <a:endParaRPr lang="es-ES" sz="1600" u="sng" dirty="0">
              <a:solidFill>
                <a:srgbClr val="0000F5"/>
              </a:solidFill>
              <a:latin typeface="ff3"/>
            </a:endParaRPr>
          </a:p>
          <a:p>
            <a:pPr defTabSz="342900"/>
            <a:endParaRPr lang="es-ES" sz="1600" u="sng" dirty="0">
              <a:solidFill>
                <a:srgbClr val="0000F5"/>
              </a:solidFill>
              <a:latin typeface="ff3"/>
            </a:endParaRPr>
          </a:p>
          <a:p>
            <a:pPr defTabSz="342900"/>
            <a:r>
              <a:rPr lang="es-ES" sz="1600" dirty="0">
                <a:solidFill>
                  <a:srgbClr val="0000F5"/>
                </a:solidFill>
                <a:latin typeface="ff3"/>
              </a:rPr>
              <a:t> ( a veces secundaria a una infección, </a:t>
            </a:r>
            <a:r>
              <a:rPr lang="es-ES" sz="1600" dirty="0" err="1">
                <a:solidFill>
                  <a:srgbClr val="0000F5"/>
                </a:solidFill>
                <a:latin typeface="ff3"/>
              </a:rPr>
              <a:t>enf.inflamatoria</a:t>
            </a:r>
            <a:r>
              <a:rPr lang="es-ES" sz="1600" dirty="0">
                <a:solidFill>
                  <a:srgbClr val="0000F5"/>
                </a:solidFill>
                <a:latin typeface="ff3"/>
              </a:rPr>
              <a:t> sistémica o </a:t>
            </a:r>
            <a:r>
              <a:rPr lang="es-ES" sz="1600" dirty="0" err="1">
                <a:solidFill>
                  <a:srgbClr val="0000F5"/>
                </a:solidFill>
                <a:latin typeface="ff3"/>
              </a:rPr>
              <a:t>eosinofilia</a:t>
            </a:r>
            <a:r>
              <a:rPr lang="es-ES" sz="1600" dirty="0">
                <a:solidFill>
                  <a:srgbClr val="0000F5"/>
                </a:solidFill>
                <a:latin typeface="ff3"/>
              </a:rPr>
              <a:t> por drogas ).</a:t>
            </a:r>
          </a:p>
        </p:txBody>
      </p:sp>
    </p:spTree>
    <p:extLst>
      <p:ext uri="{BB962C8B-B14F-4D97-AF65-F5344CB8AC3E}">
        <p14:creationId xmlns:p14="http://schemas.microsoft.com/office/powerpoint/2010/main" val="82750516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2_Fac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4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826</TotalTime>
  <Words>2867</Words>
  <Application>Microsoft Office PowerPoint</Application>
  <PresentationFormat>Presentación en pantalla (4:3)</PresentationFormat>
  <Paragraphs>431</Paragraphs>
  <Slides>48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13</vt:i4>
      </vt:variant>
      <vt:variant>
        <vt:lpstr>Tema</vt:lpstr>
      </vt:variant>
      <vt:variant>
        <vt:i4>4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48</vt:i4>
      </vt:variant>
    </vt:vector>
  </HeadingPairs>
  <TitlesOfParts>
    <vt:vector size="66" baseType="lpstr">
      <vt:lpstr>Arial Unicode MS</vt:lpstr>
      <vt:lpstr>Arial</vt:lpstr>
      <vt:lpstr>Arial</vt:lpstr>
      <vt:lpstr>Calibri</vt:lpstr>
      <vt:lpstr>ff3</vt:lpstr>
      <vt:lpstr>Helvetica</vt:lpstr>
      <vt:lpstr>Kozuka Mincho Pro B</vt:lpstr>
      <vt:lpstr>Times New Roman</vt:lpstr>
      <vt:lpstr>Trebuchet MS</vt:lpstr>
      <vt:lpstr>Verdana</vt:lpstr>
      <vt:lpstr>Verdana</vt:lpstr>
      <vt:lpstr>Wingdings</vt:lpstr>
      <vt:lpstr>Wingdings 3</vt:lpstr>
      <vt:lpstr>Tema de Office</vt:lpstr>
      <vt:lpstr>Faceta</vt:lpstr>
      <vt:lpstr>2_Faceta</vt:lpstr>
      <vt:lpstr>4_Diseño predeterminado</vt:lpstr>
      <vt:lpstr>Presentación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Oscar</dc:creator>
  <cp:lastModifiedBy>Oscar Bedini</cp:lastModifiedBy>
  <cp:revision>80</cp:revision>
  <dcterms:created xsi:type="dcterms:W3CDTF">2019-10-16T11:08:59Z</dcterms:created>
  <dcterms:modified xsi:type="dcterms:W3CDTF">2019-11-25T19:58:56Z</dcterms:modified>
</cp:coreProperties>
</file>