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00"/>
    <a:srgbClr val="FF9900"/>
    <a:srgbClr val="00CC00"/>
    <a:srgbClr val="993366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542AC-2F74-46F1-A603-E18357CAFAF6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864D2A-6092-45BC-A530-7A3E594F7A2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64D2A-6092-45BC-A530-7A3E594F7A20}" type="slidenum">
              <a:rPr lang="es-ES_tradnl" smtClean="0"/>
              <a:pPr/>
              <a:t>2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16AAA-B866-43CF-AB62-2907EF2E8535}" type="datetimeFigureOut">
              <a:rPr lang="es-ES" smtClean="0"/>
              <a:pPr/>
              <a:t>06/07/2018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843D-BFA7-4B9E-A7AA-A00002A1186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jpeg"/><Relationship Id="rId2" Type="http://schemas.openxmlformats.org/officeDocument/2006/relationships/audio" Target="file:///C:\Users\Usuario\Downloads\y2mate.com%20-%20auscultacion_del_tercer_ruido_cardiacothe_third_heart_sound_ZsNc3V2gDxk.mp3" TargetMode="External"/><Relationship Id="rId1" Type="http://schemas.openxmlformats.org/officeDocument/2006/relationships/audio" Target="file:///C:\Users\Usuario\Downloads\y2mate.com%20-%20ausculta_subcrepitantes_hQ7zyu9QF7E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.jpe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uario\Downloads\y2mate.com%20-%20ausculta_subcrepitantes_hQ7zyu9QF7E.mp3" TargetMode="Externa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0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571480"/>
            <a:ext cx="9358346" cy="2308324"/>
          </a:xfrm>
          <a:prstGeom prst="rect">
            <a:avLst/>
          </a:prstGeom>
          <a:solidFill>
            <a:schemeClr val="tx2">
              <a:lumMod val="50000"/>
              <a:alpha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_tradnl" sz="3600" dirty="0" smtClean="0">
                <a:solidFill>
                  <a:schemeClr val="bg1"/>
                </a:solidFill>
                <a:latin typeface="Britannic Bold" pitchFamily="34" charset="0"/>
              </a:rPr>
              <a:t>INSUFICIENCIA </a:t>
            </a:r>
          </a:p>
          <a:p>
            <a:r>
              <a:rPr lang="es-ES_tradnl" sz="3600" dirty="0" smtClean="0">
                <a:solidFill>
                  <a:schemeClr val="bg1"/>
                </a:solidFill>
                <a:latin typeface="Britannic Bold" pitchFamily="34" charset="0"/>
              </a:rPr>
              <a:t>CARDIACA AGUDA – </a:t>
            </a:r>
          </a:p>
          <a:p>
            <a:r>
              <a:rPr lang="es-ES_tradnl" sz="3600" dirty="0" smtClean="0">
                <a:solidFill>
                  <a:schemeClr val="bg1"/>
                </a:solidFill>
                <a:latin typeface="Britannic Bold" pitchFamily="34" charset="0"/>
              </a:rPr>
              <a:t>EDEMA AGUDO </a:t>
            </a:r>
          </a:p>
          <a:p>
            <a:r>
              <a:rPr lang="es-ES_tradnl" sz="3600" dirty="0" smtClean="0">
                <a:solidFill>
                  <a:schemeClr val="bg1"/>
                </a:solidFill>
                <a:latin typeface="Britannic Bold" pitchFamily="34" charset="0"/>
              </a:rPr>
              <a:t>DE PULMON</a:t>
            </a:r>
            <a:endParaRPr lang="es-ES_tradnl" sz="3600" dirty="0">
              <a:solidFill>
                <a:schemeClr val="bg1"/>
              </a:solidFill>
              <a:latin typeface="Britannic Bold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-214314" y="5955589"/>
            <a:ext cx="9358346" cy="830997"/>
          </a:xfrm>
          <a:prstGeom prst="rect">
            <a:avLst/>
          </a:prstGeom>
          <a:solidFill>
            <a:schemeClr val="tx2">
              <a:lumMod val="50000"/>
              <a:alpha val="3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1600" dirty="0" smtClean="0">
                <a:solidFill>
                  <a:schemeClr val="bg1"/>
                </a:solidFill>
                <a:latin typeface="Britannic Bold" pitchFamily="34" charset="0"/>
              </a:rPr>
              <a:t>MASINO MARIA CECILIA.-</a:t>
            </a:r>
          </a:p>
          <a:p>
            <a:pPr algn="r"/>
            <a:r>
              <a:rPr lang="es-ES_tradnl" sz="1600" dirty="0" smtClean="0">
                <a:solidFill>
                  <a:schemeClr val="bg1"/>
                </a:solidFill>
                <a:latin typeface="Britannic Bold" pitchFamily="34" charset="0"/>
              </a:rPr>
              <a:t>RESIDENTE DE 3º AÑO – CARDIOLOGIA.-</a:t>
            </a:r>
          </a:p>
          <a:p>
            <a:pPr algn="r"/>
            <a:r>
              <a:rPr lang="es-ES_tradnl" sz="1600" smtClean="0">
                <a:solidFill>
                  <a:schemeClr val="bg1"/>
                </a:solidFill>
                <a:latin typeface="Britannic Bold" pitchFamily="34" charset="0"/>
              </a:rPr>
              <a:t>HOSPITAL CENTENARIO.-</a:t>
            </a:r>
            <a:endParaRPr lang="es-ES_tradnl" sz="1600" dirty="0">
              <a:solidFill>
                <a:schemeClr val="bg1"/>
              </a:solidFill>
              <a:latin typeface="Britann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4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Examen físico 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26" name="AutoShape 2" descr="Resultado de imagen para presion arteri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1032" name="Picture 8" descr="Â¿QuÃ© es la presiÃ³n arterial alta?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785794"/>
            <a:ext cx="3095647" cy="2857520"/>
          </a:xfrm>
          <a:prstGeom prst="rect">
            <a:avLst/>
          </a:prstGeom>
          <a:noFill/>
        </p:spPr>
      </p:pic>
      <p:sp>
        <p:nvSpPr>
          <p:cNvPr id="10" name="9 Rectángulo"/>
          <p:cNvSpPr/>
          <p:nvPr/>
        </p:nvSpPr>
        <p:spPr>
          <a:xfrm>
            <a:off x="3286116" y="785794"/>
            <a:ext cx="3929058" cy="2862322"/>
          </a:xfrm>
          <a:prstGeom prst="rect">
            <a:avLst/>
          </a:prstGeom>
          <a:solidFill>
            <a:schemeClr val="tx2">
              <a:lumMod val="50000"/>
              <a:alpha val="66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Suele ser normal o incluso alta y casi el 50 % acude con PAS &gt; 140.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La presión arterial diastólica es </a:t>
            </a:r>
            <a:r>
              <a:rPr lang="es-ES" sz="2000" dirty="0" err="1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imp</a:t>
            </a:r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s-ES" sz="2000" dirty="0" err="1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tb</a:t>
            </a:r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! (estimulo </a:t>
            </a:r>
            <a:r>
              <a:rPr lang="es-ES" sz="2000" dirty="0" err="1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neurohormonal</a:t>
            </a:r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Presión de pulso y la presión proporcional del pulso (PAS –PAD)/ PAS</a:t>
            </a:r>
          </a:p>
        </p:txBody>
      </p:sp>
      <p:pic>
        <p:nvPicPr>
          <p:cNvPr id="1034" name="Picture 10" descr="http://1.bp.blogspot.com/-Tgh8mpggiek/UvtmlfFIU9I/AAAAAAAAAAo/1MaqvZwXOe4/s1600/yugular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3786191"/>
            <a:ext cx="3071834" cy="1643074"/>
          </a:xfrm>
          <a:prstGeom prst="rect">
            <a:avLst/>
          </a:prstGeom>
          <a:noFill/>
        </p:spPr>
      </p:pic>
      <p:sp>
        <p:nvSpPr>
          <p:cNvPr id="12" name="11 Rectángulo"/>
          <p:cNvSpPr/>
          <p:nvPr/>
        </p:nvSpPr>
        <p:spPr>
          <a:xfrm>
            <a:off x="3286116" y="3786190"/>
            <a:ext cx="3929058" cy="1643074"/>
          </a:xfrm>
          <a:prstGeom prst="rect">
            <a:avLst/>
          </a:prstGeom>
          <a:solidFill>
            <a:schemeClr val="tx2">
              <a:lumMod val="50000"/>
              <a:alpha val="66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Es la manifestación de la presión venosas sistémica y refleja además la presión de AD. 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Reflujo </a:t>
            </a:r>
            <a:r>
              <a:rPr lang="es-ES" sz="2000" dirty="0" err="1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hepatoyugular</a:t>
            </a:r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 +</a:t>
            </a: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35453" y="5786430"/>
            <a:ext cx="2908547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3 Rectángulo"/>
          <p:cNvSpPr/>
          <p:nvPr/>
        </p:nvSpPr>
        <p:spPr>
          <a:xfrm>
            <a:off x="2285984" y="5786454"/>
            <a:ext cx="3929058" cy="1015663"/>
          </a:xfrm>
          <a:prstGeom prst="rect">
            <a:avLst/>
          </a:prstGeom>
          <a:solidFill>
            <a:schemeClr val="tx2">
              <a:lumMod val="50000"/>
              <a:alpha val="66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R 3 presente.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R 4 puede estar.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Soplos </a:t>
            </a:r>
          </a:p>
        </p:txBody>
      </p:sp>
      <p:pic>
        <p:nvPicPr>
          <p:cNvPr id="15" name="y2mate.com - ausculta_subcrepitantes_hQ7zyu9QF7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8"/>
          <a:stretch>
            <a:fillRect/>
          </a:stretch>
        </p:blipFill>
        <p:spPr>
          <a:xfrm>
            <a:off x="-2000296" y="3071810"/>
            <a:ext cx="304800" cy="304800"/>
          </a:xfrm>
          <a:prstGeom prst="rect">
            <a:avLst/>
          </a:prstGeom>
        </p:spPr>
      </p:pic>
      <p:pic>
        <p:nvPicPr>
          <p:cNvPr id="16" name="y2mate.com - auscultacion_del_tercer_ruido_cardiacothe_third_heart_sound_ZsNc3V2gDxk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9"/>
          <a:stretch>
            <a:fillRect/>
          </a:stretch>
        </p:blipFill>
        <p:spPr>
          <a:xfrm>
            <a:off x="2857488" y="585789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15624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51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6" dur="81740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>
                <p:cTn id="5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3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Examen físico 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714356"/>
            <a:ext cx="1785950" cy="192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1785918" y="714356"/>
            <a:ext cx="3929058" cy="1938992"/>
          </a:xfrm>
          <a:prstGeom prst="rect">
            <a:avLst/>
          </a:prstGeom>
          <a:solidFill>
            <a:schemeClr val="tx2">
              <a:lumMod val="50000"/>
              <a:alpha val="66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es-ES" sz="2000" dirty="0" smtClean="0">
              <a:solidFill>
                <a:srgbClr val="FFC000"/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s-ES" sz="2000" dirty="0" err="1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Rales</a:t>
            </a:r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 crepitantes</a:t>
            </a:r>
          </a:p>
          <a:p>
            <a:pPr algn="ctr"/>
            <a:r>
              <a:rPr lang="es-ES" sz="2000" dirty="0" err="1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Roncus</a:t>
            </a:r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 y </a:t>
            </a:r>
            <a:r>
              <a:rPr lang="es-ES" sz="2000" dirty="0" err="1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sibilancias</a:t>
            </a:r>
            <a:endParaRPr lang="es-ES" sz="2000" dirty="0" smtClean="0">
              <a:solidFill>
                <a:srgbClr val="FFC000"/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s-ES" sz="2000" dirty="0" err="1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Hipoventilación</a:t>
            </a:r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 (derrame)</a:t>
            </a:r>
          </a:p>
          <a:p>
            <a:pPr algn="ctr"/>
            <a:endParaRPr lang="es-ES" sz="2000" dirty="0" smtClean="0">
              <a:solidFill>
                <a:srgbClr val="FFC000"/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endParaRPr lang="es-ES" sz="2000" dirty="0" smtClean="0">
              <a:solidFill>
                <a:srgbClr val="FFC000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6628" name="Picture 4" descr="Resultado de imagen para edemas maleolar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714620"/>
            <a:ext cx="3189499" cy="2266964"/>
          </a:xfrm>
          <a:prstGeom prst="rect">
            <a:avLst/>
          </a:prstGeom>
          <a:noFill/>
        </p:spPr>
      </p:pic>
      <p:sp>
        <p:nvSpPr>
          <p:cNvPr id="10" name="9 Rectángulo"/>
          <p:cNvSpPr/>
          <p:nvPr/>
        </p:nvSpPr>
        <p:spPr>
          <a:xfrm>
            <a:off x="3214678" y="2714620"/>
            <a:ext cx="3929058" cy="2246769"/>
          </a:xfrm>
          <a:prstGeom prst="rect">
            <a:avLst/>
          </a:prstGeom>
          <a:solidFill>
            <a:schemeClr val="tx2">
              <a:lumMod val="50000"/>
              <a:alpha val="66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es-ES" sz="2000" dirty="0" smtClean="0">
              <a:solidFill>
                <a:srgbClr val="FFC000"/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Edemas en miembros inferiores con </a:t>
            </a:r>
            <a:r>
              <a:rPr lang="es-ES" sz="2000" dirty="0" err="1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Godet</a:t>
            </a:r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 positivo. simétrico. En partes declives. (mínimo 4 litros)</a:t>
            </a:r>
          </a:p>
          <a:p>
            <a:pPr algn="ctr"/>
            <a:endParaRPr lang="es-ES" sz="2000" dirty="0" smtClean="0">
              <a:solidFill>
                <a:srgbClr val="FFC000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6632" name="Picture 8" descr="Resultado de imagen para hepatomegali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57950" y="5072074"/>
            <a:ext cx="2285984" cy="1714488"/>
          </a:xfrm>
          <a:prstGeom prst="rect">
            <a:avLst/>
          </a:prstGeom>
          <a:noFill/>
        </p:spPr>
      </p:pic>
      <p:sp>
        <p:nvSpPr>
          <p:cNvPr id="12" name="11 Rectángulo"/>
          <p:cNvSpPr/>
          <p:nvPr/>
        </p:nvSpPr>
        <p:spPr>
          <a:xfrm>
            <a:off x="2428860" y="5248833"/>
            <a:ext cx="3929058" cy="1323439"/>
          </a:xfrm>
          <a:prstGeom prst="rect">
            <a:avLst/>
          </a:prstGeom>
          <a:solidFill>
            <a:schemeClr val="tx2">
              <a:lumMod val="50000"/>
              <a:alpha val="66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es-ES" sz="2000" dirty="0" smtClean="0">
              <a:solidFill>
                <a:srgbClr val="FFC000"/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s-ES" sz="2000" dirty="0" smtClean="0">
                <a:solidFill>
                  <a:srgbClr val="FFC000"/>
                </a:solidFill>
                <a:latin typeface="Consolas" pitchFamily="49" charset="0"/>
                <a:cs typeface="Consolas" pitchFamily="49" charset="0"/>
              </a:rPr>
              <a:t>Hepatomegalia dolorosa con borde romo</a:t>
            </a:r>
          </a:p>
          <a:p>
            <a:pPr algn="ctr"/>
            <a:endParaRPr lang="es-ES" sz="2000" dirty="0" smtClean="0">
              <a:solidFill>
                <a:srgbClr val="FFC000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13" name="y2mate.com - ausculta_subcrepitantes_hQ7zyu9QF7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5286380" y="221455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15624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>
                <p:cTn id="40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7" grpId="0" animBg="1"/>
      <p:bldP spid="10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Laboratorio 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7650" name="Picture 2" descr="Resultado de imagen para sodi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928670"/>
            <a:ext cx="1214414" cy="1861721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1571604" y="1357298"/>
            <a:ext cx="6000792" cy="954107"/>
          </a:xfrm>
          <a:prstGeom prst="rect">
            <a:avLst/>
          </a:prstGeom>
          <a:solidFill>
            <a:srgbClr val="993366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8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Hiponatremia</a:t>
            </a:r>
            <a:r>
              <a:rPr lang="es-ES_tradnl" sz="2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con LEC aumentado </a:t>
            </a:r>
          </a:p>
        </p:txBody>
      </p:sp>
      <p:pic>
        <p:nvPicPr>
          <p:cNvPr id="27652" name="Picture 4" descr="Resultado de imagen para urea y creatinin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928934"/>
            <a:ext cx="2047875" cy="2047876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2428860" y="3143248"/>
            <a:ext cx="6000792" cy="1631216"/>
          </a:xfrm>
          <a:prstGeom prst="rect">
            <a:avLst/>
          </a:prstGeom>
          <a:solidFill>
            <a:srgbClr val="993366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Urea y </a:t>
            </a:r>
            <a:r>
              <a:rPr lang="es-ES_tradnl" sz="24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creatinina</a:t>
            </a:r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elevadas por lo general debido a vasoconstricción de la arteriola aferente. IRA pre renal</a:t>
            </a:r>
            <a:r>
              <a:rPr lang="es-ES_tradnl" sz="2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. </a:t>
            </a:r>
          </a:p>
        </p:txBody>
      </p:sp>
      <p:pic>
        <p:nvPicPr>
          <p:cNvPr id="27654" name="Picture 6" descr="Resultado de imagen para higad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5157776"/>
            <a:ext cx="2428892" cy="1700224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2928926" y="5500702"/>
            <a:ext cx="6000792" cy="954107"/>
          </a:xfrm>
          <a:prstGeom prst="rect">
            <a:avLst/>
          </a:prstGeom>
          <a:solidFill>
            <a:srgbClr val="993366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TGO y TGP elevadas. Congestión hepática.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Laboratorio 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8680" name="Picture 8" descr="Resultado de imagen para probn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14356"/>
            <a:ext cx="2190750" cy="1962150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2214546" y="1071546"/>
            <a:ext cx="6929454" cy="1384995"/>
          </a:xfrm>
          <a:prstGeom prst="rect">
            <a:avLst/>
          </a:prstGeom>
          <a:solidFill>
            <a:srgbClr val="993366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Péptidos </a:t>
            </a:r>
            <a:r>
              <a:rPr lang="es-ES_tradnl" sz="28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natriuréticos</a:t>
            </a:r>
            <a:r>
              <a:rPr lang="es-ES_tradnl" sz="2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 marL="342900" indent="-342900"/>
            <a:r>
              <a:rPr lang="es-ES_tradnl" sz="28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ProBNP</a:t>
            </a:r>
            <a:r>
              <a:rPr lang="es-ES_tradnl" sz="2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(&lt; 100 </a:t>
            </a:r>
            <a:r>
              <a:rPr lang="es-ES_tradnl" sz="28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pg</a:t>
            </a:r>
            <a:r>
              <a:rPr lang="es-ES_tradnl" sz="2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/ml o &gt; 400 </a:t>
            </a:r>
            <a:r>
              <a:rPr lang="es-ES_tradnl" sz="28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pg</a:t>
            </a:r>
            <a:r>
              <a:rPr lang="es-ES_tradnl" sz="2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/ml)</a:t>
            </a:r>
          </a:p>
          <a:p>
            <a:pPr marL="342900" indent="-342900"/>
            <a:r>
              <a:rPr lang="es-ES_tradnl" sz="2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NT-</a:t>
            </a:r>
            <a:r>
              <a:rPr lang="es-ES_tradnl" sz="28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ProBNP</a:t>
            </a:r>
            <a:endParaRPr lang="es-ES_tradnl" sz="2800" dirty="0" smtClean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8681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2483396"/>
            <a:ext cx="4348171" cy="4374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Rx</a:t>
            </a:r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s-ES_tradnl" sz="32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torax</a:t>
            </a:r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14282" y="857232"/>
          <a:ext cx="8572560" cy="2138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14512"/>
                <a:gridCol w="68580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 smtClean="0">
                          <a:latin typeface="FangSong" pitchFamily="49" charset="-122"/>
                          <a:ea typeface="FangSong" pitchFamily="49" charset="-122"/>
                        </a:rPr>
                        <a:t>HVP grado 1</a:t>
                      </a:r>
                      <a:endParaRPr lang="es-ES_tradnl" sz="1400" b="1" dirty="0">
                        <a:latin typeface="FangSong" pitchFamily="49" charset="-122"/>
                        <a:ea typeface="FangSong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b="0" dirty="0" smtClean="0">
                          <a:latin typeface="FangSong" pitchFamily="49" charset="-122"/>
                          <a:ea typeface="FangSong" pitchFamily="49" charset="-122"/>
                        </a:rPr>
                        <a:t>Pérdida de la nitidez de los </a:t>
                      </a:r>
                      <a:r>
                        <a:rPr lang="es-ES_tradnl" sz="1400" b="0" dirty="0" err="1" smtClean="0">
                          <a:latin typeface="FangSong" pitchFamily="49" charset="-122"/>
                          <a:ea typeface="FangSong" pitchFamily="49" charset="-122"/>
                        </a:rPr>
                        <a:t>hilios</a:t>
                      </a:r>
                      <a:r>
                        <a:rPr lang="es-ES_tradnl" sz="1400" b="0" dirty="0" smtClean="0">
                          <a:latin typeface="FangSong" pitchFamily="49" charset="-122"/>
                          <a:ea typeface="FangSong" pitchFamily="49" charset="-122"/>
                        </a:rPr>
                        <a:t> pulmonares</a:t>
                      </a:r>
                      <a:r>
                        <a:rPr lang="es-ES_tradnl" sz="1400" b="0" baseline="0" dirty="0" smtClean="0">
                          <a:latin typeface="FangSong" pitchFamily="49" charset="-122"/>
                          <a:ea typeface="FangSong" pitchFamily="49" charset="-122"/>
                        </a:rPr>
                        <a:t> y el flujo tiene a distribuirse hacia los ápices pulmonares.</a:t>
                      </a:r>
                    </a:p>
                    <a:p>
                      <a:r>
                        <a:rPr lang="es-ES_tradnl" sz="1400" b="0" baseline="0" dirty="0" smtClean="0">
                          <a:latin typeface="FangSong" pitchFamily="49" charset="-122"/>
                          <a:ea typeface="FangSong" pitchFamily="49" charset="-122"/>
                        </a:rPr>
                        <a:t>( presiones capilares entre 15 y 20 </a:t>
                      </a:r>
                      <a:r>
                        <a:rPr lang="es-ES_tradnl" sz="1400" b="0" baseline="0" dirty="0" err="1" smtClean="0">
                          <a:latin typeface="FangSong" pitchFamily="49" charset="-122"/>
                          <a:ea typeface="FangSong" pitchFamily="49" charset="-122"/>
                        </a:rPr>
                        <a:t>mmHg</a:t>
                      </a:r>
                      <a:r>
                        <a:rPr lang="es-ES_tradnl" sz="1400" b="0" baseline="0" dirty="0" smtClean="0">
                          <a:latin typeface="FangSong" pitchFamily="49" charset="-122"/>
                          <a:ea typeface="FangSong" pitchFamily="49" charset="-122"/>
                        </a:rPr>
                        <a:t> )</a:t>
                      </a:r>
                      <a:endParaRPr lang="es-ES_tradnl" sz="1400" b="0" dirty="0">
                        <a:latin typeface="FangSong" pitchFamily="49" charset="-122"/>
                        <a:ea typeface="FangSong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 smtClean="0">
                          <a:latin typeface="FangSong" pitchFamily="49" charset="-122"/>
                          <a:ea typeface="FangSong" pitchFamily="49" charset="-122"/>
                        </a:rPr>
                        <a:t>HVP grado 2</a:t>
                      </a:r>
                      <a:endParaRPr lang="es-ES_tradnl" sz="1400" b="1" dirty="0">
                        <a:latin typeface="FangSong" pitchFamily="49" charset="-122"/>
                        <a:ea typeface="FangSong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latin typeface="FangSong" pitchFamily="49" charset="-122"/>
                          <a:ea typeface="FangSong" pitchFamily="49" charset="-122"/>
                        </a:rPr>
                        <a:t>Engrosamiento de las</a:t>
                      </a:r>
                      <a:r>
                        <a:rPr lang="es-ES_tradnl" sz="1400" baseline="0" dirty="0" smtClean="0">
                          <a:latin typeface="FangSong" pitchFamily="49" charset="-122"/>
                          <a:ea typeface="FangSong" pitchFamily="49" charset="-122"/>
                        </a:rPr>
                        <a:t> paredes capilares.</a:t>
                      </a:r>
                    </a:p>
                    <a:p>
                      <a:r>
                        <a:rPr lang="es-ES_tradnl" sz="1400" baseline="0" dirty="0" smtClean="0">
                          <a:latin typeface="FangSong" pitchFamily="49" charset="-122"/>
                          <a:ea typeface="FangSong" pitchFamily="49" charset="-122"/>
                        </a:rPr>
                        <a:t>( presiones capilares entre 21 y 25 </a:t>
                      </a:r>
                      <a:r>
                        <a:rPr lang="es-ES_tradnl" sz="1400" baseline="0" dirty="0" err="1" smtClean="0">
                          <a:latin typeface="FangSong" pitchFamily="49" charset="-122"/>
                          <a:ea typeface="FangSong" pitchFamily="49" charset="-122"/>
                        </a:rPr>
                        <a:t>mmHg</a:t>
                      </a:r>
                      <a:r>
                        <a:rPr lang="es-ES_tradnl" sz="1400" baseline="0" dirty="0" smtClean="0">
                          <a:latin typeface="FangSong" pitchFamily="49" charset="-122"/>
                          <a:ea typeface="FangSong" pitchFamily="49" charset="-122"/>
                        </a:rPr>
                        <a:t> )</a:t>
                      </a:r>
                      <a:endParaRPr lang="es-ES_tradnl" sz="1400" dirty="0">
                        <a:latin typeface="FangSong" pitchFamily="49" charset="-122"/>
                        <a:ea typeface="FangSong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 smtClean="0">
                          <a:latin typeface="FangSong" pitchFamily="49" charset="-122"/>
                          <a:ea typeface="FangSong" pitchFamily="49" charset="-122"/>
                        </a:rPr>
                        <a:t>HVP grado 3</a:t>
                      </a:r>
                      <a:endParaRPr lang="es-ES_tradnl" sz="1400" b="1" dirty="0">
                        <a:latin typeface="FangSong" pitchFamily="49" charset="-122"/>
                        <a:ea typeface="FangSong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latin typeface="FangSong" pitchFamily="49" charset="-122"/>
                          <a:ea typeface="FangSong" pitchFamily="49" charset="-122"/>
                        </a:rPr>
                        <a:t>Derrame entre las cisuras pulmonares o presencia de líneas B de </a:t>
                      </a:r>
                      <a:r>
                        <a:rPr lang="es-ES_tradnl" sz="1400" dirty="0" err="1" smtClean="0">
                          <a:latin typeface="FangSong" pitchFamily="49" charset="-122"/>
                          <a:ea typeface="FangSong" pitchFamily="49" charset="-122"/>
                        </a:rPr>
                        <a:t>Kerley</a:t>
                      </a:r>
                      <a:r>
                        <a:rPr lang="es-ES_tradnl" sz="1400" dirty="0" smtClean="0">
                          <a:latin typeface="FangSong" pitchFamily="49" charset="-122"/>
                          <a:ea typeface="FangSong" pitchFamily="49" charset="-122"/>
                        </a:rPr>
                        <a:t> (presiones capilares entre 26 y 30 </a:t>
                      </a:r>
                      <a:r>
                        <a:rPr lang="es-ES_tradnl" sz="1400" dirty="0" err="1" smtClean="0">
                          <a:latin typeface="FangSong" pitchFamily="49" charset="-122"/>
                          <a:ea typeface="FangSong" pitchFamily="49" charset="-122"/>
                        </a:rPr>
                        <a:t>mmHg</a:t>
                      </a:r>
                      <a:r>
                        <a:rPr lang="es-ES_tradnl" sz="1400" dirty="0" smtClean="0">
                          <a:latin typeface="FangSong" pitchFamily="49" charset="-122"/>
                          <a:ea typeface="FangSong" pitchFamily="49" charset="-122"/>
                        </a:rPr>
                        <a:t>)</a:t>
                      </a:r>
                      <a:endParaRPr lang="es-ES_tradnl" sz="1400" dirty="0">
                        <a:latin typeface="FangSong" pitchFamily="49" charset="-122"/>
                        <a:ea typeface="FangSong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400" b="1" dirty="0" smtClean="0">
                          <a:latin typeface="FangSong" pitchFamily="49" charset="-122"/>
                          <a:ea typeface="FangSong" pitchFamily="49" charset="-122"/>
                        </a:rPr>
                        <a:t>HVP grado 4</a:t>
                      </a:r>
                      <a:endParaRPr lang="es-ES_tradnl" sz="1400" b="1" dirty="0">
                        <a:latin typeface="FangSong" pitchFamily="49" charset="-122"/>
                        <a:ea typeface="FangSong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latin typeface="FangSong" pitchFamily="49" charset="-122"/>
                          <a:ea typeface="FangSong" pitchFamily="49" charset="-122"/>
                        </a:rPr>
                        <a:t>Alas de mariposas. (presiones capilares &gt; 30 </a:t>
                      </a:r>
                      <a:r>
                        <a:rPr lang="es-ES_tradnl" sz="1400" dirty="0" err="1" smtClean="0">
                          <a:latin typeface="FangSong" pitchFamily="49" charset="-122"/>
                          <a:ea typeface="FangSong" pitchFamily="49" charset="-122"/>
                        </a:rPr>
                        <a:t>mmHg</a:t>
                      </a:r>
                      <a:r>
                        <a:rPr lang="es-ES_tradnl" sz="1400" dirty="0" smtClean="0">
                          <a:latin typeface="FangSong" pitchFamily="49" charset="-122"/>
                          <a:ea typeface="FangSong" pitchFamily="49" charset="-122"/>
                        </a:rPr>
                        <a:t>)</a:t>
                      </a:r>
                      <a:r>
                        <a:rPr lang="es-ES_tradnl" sz="1400" baseline="0" dirty="0" smtClean="0">
                          <a:latin typeface="FangSong" pitchFamily="49" charset="-122"/>
                          <a:ea typeface="FangSong" pitchFamily="49" charset="-122"/>
                        </a:rPr>
                        <a:t> </a:t>
                      </a:r>
                      <a:endParaRPr lang="es-ES_tradnl" sz="1400" dirty="0">
                        <a:latin typeface="FangSong" pitchFamily="49" charset="-122"/>
                        <a:ea typeface="FangSong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214685"/>
            <a:ext cx="4249050" cy="3643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81525" y="3214687"/>
            <a:ext cx="4133879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856109"/>
            <a:ext cx="4143372" cy="4001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6" name="Picture 6" descr="Resultado de imagen para lineas b de kerl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57232"/>
            <a:ext cx="3786181" cy="3398888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Rx</a:t>
            </a:r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s-ES_tradnl" sz="32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torax</a:t>
            </a:r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30724" name="Picture 4" descr="Imagen relacionad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2857496"/>
            <a:ext cx="4191004" cy="4000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573456"/>
            <a:ext cx="9144000" cy="1569660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Electrocardiograma</a:t>
            </a:r>
          </a:p>
          <a:p>
            <a:pPr algn="r"/>
            <a:r>
              <a:rPr lang="es-ES_tradnl" sz="32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Ecocardiograma</a:t>
            </a:r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endParaRPr lang="es-ES_tradnl" sz="3200" dirty="0" smtClean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Cateterismo de la arteria pulmonar 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34000" contrast="3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tratamiento 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714356"/>
            <a:ext cx="44291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FF3300"/>
                </a:solidFill>
                <a:latin typeface="Bauhaus 93" pitchFamily="82" charset="0"/>
              </a:rPr>
              <a:t>La ICA es una enfermedad potencialmente mortal</a:t>
            </a:r>
            <a:endParaRPr lang="es-ES_tradnl" sz="3200" dirty="0">
              <a:solidFill>
                <a:srgbClr val="FF3300"/>
              </a:solidFill>
              <a:latin typeface="Bauhaus 93" pitchFamily="82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571868" y="5842361"/>
            <a:ext cx="55721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rgbClr val="FFC000"/>
                </a:solidFill>
                <a:latin typeface="Bernard MT Condensed" pitchFamily="18" charset="0"/>
              </a:rPr>
              <a:t>el proceso diagnóstico y el tratamiento farmacológico y no farmacológico se iniciarán lo antes posible y en paralelo en todos los pacientes con sospecha de ICA</a:t>
            </a:r>
            <a:endParaRPr lang="es-ES_tradnl" sz="2000" dirty="0">
              <a:solidFill>
                <a:srgbClr val="FFC000"/>
              </a:solidFill>
              <a:latin typeface="Bernard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34000" contrast="3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tratamiento 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714356"/>
            <a:ext cx="9144000" cy="3785652"/>
          </a:xfrm>
          <a:prstGeom prst="rect">
            <a:avLst/>
          </a:prstGeom>
          <a:solidFill>
            <a:schemeClr val="tx2">
              <a:lumMod val="50000"/>
              <a:alpha val="81000"/>
            </a:schemeClr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chemeClr val="bg1">
                    <a:lumMod val="85000"/>
                  </a:schemeClr>
                </a:solidFill>
                <a:latin typeface="Broadway" pitchFamily="82" charset="0"/>
                <a:ea typeface="FangSong" pitchFamily="49" charset="-122"/>
              </a:rPr>
              <a:t>La evaluación inicial y la monitorización no invasiva continua de las funciones vitales  </a:t>
            </a:r>
          </a:p>
          <a:p>
            <a:endParaRPr lang="es-ES" sz="2000" dirty="0" smtClean="0">
              <a:solidFill>
                <a:schemeClr val="bg1">
                  <a:lumMod val="85000"/>
                </a:schemeClr>
              </a:solidFill>
              <a:latin typeface="Broadway" pitchFamily="82" charset="0"/>
              <a:ea typeface="FangSong" pitchFamily="49" charset="-122"/>
            </a:endParaRPr>
          </a:p>
          <a:p>
            <a:r>
              <a:rPr lang="es-ES" sz="2000" dirty="0" smtClean="0">
                <a:solidFill>
                  <a:schemeClr val="bg1">
                    <a:lumMod val="85000"/>
                  </a:schemeClr>
                </a:solidFill>
                <a:latin typeface="Broadway" pitchFamily="82" charset="0"/>
                <a:ea typeface="FangSong" pitchFamily="49" charset="-122"/>
              </a:rPr>
              <a:t>oximetría de pulso, </a:t>
            </a:r>
          </a:p>
          <a:p>
            <a:r>
              <a:rPr lang="es-ES" sz="2000" dirty="0" smtClean="0">
                <a:solidFill>
                  <a:schemeClr val="bg1">
                    <a:lumMod val="85000"/>
                  </a:schemeClr>
                </a:solidFill>
                <a:latin typeface="Broadway" pitchFamily="82" charset="0"/>
                <a:ea typeface="FangSong" pitchFamily="49" charset="-122"/>
              </a:rPr>
              <a:t>presión sanguínea, </a:t>
            </a:r>
          </a:p>
          <a:p>
            <a:r>
              <a:rPr lang="es-ES" sz="2000" dirty="0" smtClean="0">
                <a:solidFill>
                  <a:schemeClr val="bg1">
                    <a:lumMod val="85000"/>
                  </a:schemeClr>
                </a:solidFill>
                <a:latin typeface="Broadway" pitchFamily="82" charset="0"/>
                <a:ea typeface="FangSong" pitchFamily="49" charset="-122"/>
              </a:rPr>
              <a:t>frecuencia respiratoria ,</a:t>
            </a:r>
          </a:p>
          <a:p>
            <a:r>
              <a:rPr lang="es-ES" sz="2000" dirty="0" smtClean="0">
                <a:solidFill>
                  <a:schemeClr val="bg1">
                    <a:lumMod val="85000"/>
                  </a:schemeClr>
                </a:solidFill>
                <a:latin typeface="Broadway" pitchFamily="82" charset="0"/>
                <a:ea typeface="FangSong" pitchFamily="49" charset="-122"/>
              </a:rPr>
              <a:t>ECG inmediato y continuo, </a:t>
            </a:r>
          </a:p>
          <a:p>
            <a:r>
              <a:rPr lang="es-ES" sz="2000" dirty="0" smtClean="0">
                <a:solidFill>
                  <a:schemeClr val="bg1">
                    <a:lumMod val="85000"/>
                  </a:schemeClr>
                </a:solidFill>
                <a:latin typeface="Broadway" pitchFamily="82" charset="0"/>
                <a:ea typeface="FangSong" pitchFamily="49" charset="-122"/>
              </a:rPr>
              <a:t>Diuresis horaria </a:t>
            </a:r>
          </a:p>
          <a:p>
            <a:endParaRPr lang="es-ES" sz="2000" dirty="0" smtClean="0">
              <a:solidFill>
                <a:schemeClr val="bg1">
                  <a:lumMod val="85000"/>
                </a:schemeClr>
              </a:solidFill>
              <a:latin typeface="Broadway" pitchFamily="82" charset="0"/>
              <a:ea typeface="FangSong" pitchFamily="49" charset="-122"/>
            </a:endParaRPr>
          </a:p>
          <a:p>
            <a:r>
              <a:rPr lang="es-ES" sz="2000" dirty="0" smtClean="0">
                <a:solidFill>
                  <a:schemeClr val="bg1">
                    <a:lumMod val="85000"/>
                  </a:schemeClr>
                </a:solidFill>
                <a:latin typeface="Broadway" pitchFamily="82" charset="0"/>
                <a:ea typeface="FangSong" pitchFamily="49" charset="-122"/>
              </a:rPr>
              <a:t>son esenciales para evaluar si la ventilación, la perfusión periférica, la oxigenación, la frecuencia cardiaca y la PA son adecuadas.</a:t>
            </a:r>
            <a:endParaRPr lang="es-ES_tradnl" sz="2000" dirty="0">
              <a:solidFill>
                <a:schemeClr val="bg1">
                  <a:lumMod val="85000"/>
                </a:schemeClr>
              </a:solidFill>
              <a:latin typeface="Broadway" pitchFamily="82" charset="0"/>
              <a:ea typeface="FangSong" pitchFamily="49" charset="-122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857620" y="4621138"/>
            <a:ext cx="5286380" cy="2308324"/>
          </a:xfrm>
          <a:prstGeom prst="rect">
            <a:avLst/>
          </a:prstGeom>
          <a:solidFill>
            <a:schemeClr val="bg1">
              <a:lumMod val="65000"/>
              <a:alpha val="88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  <a:latin typeface="Microsoft Yi Baiti" pitchFamily="66" charset="0"/>
                <a:ea typeface="Microsoft Yi Baiti" pitchFamily="66" charset="0"/>
              </a:rPr>
              <a:t>Necesidad de intubación (o paciente intubado).  Signos/síntomas de </a:t>
            </a:r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  <a:latin typeface="Microsoft Yi Baiti" pitchFamily="66" charset="0"/>
                <a:ea typeface="Microsoft Yi Baiti" pitchFamily="66" charset="0"/>
              </a:rPr>
              <a:t>hipoperfusión</a:t>
            </a:r>
            <a:r>
              <a:rPr lang="es-ES" dirty="0" smtClean="0">
                <a:solidFill>
                  <a:schemeClr val="bg1">
                    <a:lumMod val="95000"/>
                  </a:schemeClr>
                </a:solidFill>
                <a:latin typeface="Microsoft Yi Baiti" pitchFamily="66" charset="0"/>
                <a:ea typeface="Microsoft Yi Baiti" pitchFamily="66" charset="0"/>
              </a:rPr>
              <a:t>. – </a:t>
            </a:r>
          </a:p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  <a:latin typeface="Microsoft Yi Baiti" pitchFamily="66" charset="0"/>
                <a:ea typeface="Microsoft Yi Baiti" pitchFamily="66" charset="0"/>
              </a:rPr>
              <a:t>Saturación de oxígeno (SpO2) &lt; 90% (a pesar de suplemento de oxígeno). </a:t>
            </a:r>
          </a:p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  <a:latin typeface="Microsoft Yi Baiti" pitchFamily="66" charset="0"/>
                <a:ea typeface="Microsoft Yi Baiti" pitchFamily="66" charset="0"/>
              </a:rPr>
              <a:t>Uso de los músculos accesorios de la respiración, frecuencia respiratoria &gt; 25 rpm. </a:t>
            </a:r>
          </a:p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  <a:latin typeface="Microsoft Yi Baiti" pitchFamily="66" charset="0"/>
                <a:ea typeface="Microsoft Yi Baiti" pitchFamily="66" charset="0"/>
              </a:rPr>
              <a:t>Frecuencia cardiaca &lt; 40 o &gt; 130 </a:t>
            </a:r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  <a:latin typeface="Microsoft Yi Baiti" pitchFamily="66" charset="0"/>
                <a:ea typeface="Microsoft Yi Baiti" pitchFamily="66" charset="0"/>
              </a:rPr>
              <a:t>lpm</a:t>
            </a:r>
            <a:r>
              <a:rPr lang="es-ES" dirty="0" smtClean="0">
                <a:solidFill>
                  <a:schemeClr val="bg1">
                    <a:lumMod val="95000"/>
                  </a:schemeClr>
                </a:solidFill>
                <a:latin typeface="Microsoft Yi Baiti" pitchFamily="66" charset="0"/>
                <a:ea typeface="Microsoft Yi Baiti" pitchFamily="66" charset="0"/>
              </a:rPr>
              <a:t>, PAS &lt; 90 </a:t>
            </a:r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  <a:latin typeface="Microsoft Yi Baiti" pitchFamily="66" charset="0"/>
                <a:ea typeface="Microsoft Yi Baiti" pitchFamily="66" charset="0"/>
              </a:rPr>
              <a:t>mmHg</a:t>
            </a:r>
            <a:endParaRPr lang="es-ES_tradnl" dirty="0">
              <a:solidFill>
                <a:schemeClr val="bg1">
                  <a:lumMod val="95000"/>
                </a:schemeClr>
              </a:solidFill>
              <a:latin typeface="Microsoft Yi Baiti" pitchFamily="66" charset="0"/>
              <a:ea typeface="Microsoft Yi Baiti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34000" contrast="3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0"/>
            <a:ext cx="6786610" cy="6903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3">
            <a:lum bright="-5000"/>
          </a:blip>
          <a:srcRect/>
          <a:stretch>
            <a:fillRect/>
          </a:stretch>
        </p:blipFill>
        <p:spPr bwMode="auto">
          <a:xfrm>
            <a:off x="-1" y="0"/>
            <a:ext cx="9144001" cy="70009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0" y="1413205"/>
            <a:ext cx="9144000" cy="1015663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Inicio rápido o gradual de signos y síntomas de insuficiencia cardíaca que dan lugar a una hospitalización o visitas urgentes y no planeadas al servicio de urgencias.</a:t>
            </a:r>
            <a:endParaRPr lang="es-ES_tradnl" sz="20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57224" y="2759799"/>
            <a:ext cx="8215338" cy="584775"/>
          </a:xfrm>
          <a:prstGeom prst="rect">
            <a:avLst/>
          </a:prstGeom>
          <a:solidFill>
            <a:schemeClr val="tx2">
              <a:lumMod val="60000"/>
              <a:lumOff val="40000"/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Temporal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-32" y="2714620"/>
            <a:ext cx="928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800" dirty="0" smtClean="0">
                <a:solidFill>
                  <a:srgbClr val="FFC000"/>
                </a:solidFill>
                <a:latin typeface="Bell Gothic Std Black" pitchFamily="34" charset="0"/>
              </a:rPr>
              <a:t>1.- </a:t>
            </a:r>
            <a:endParaRPr lang="es-ES_tradnl" sz="4800" dirty="0">
              <a:solidFill>
                <a:srgbClr val="FFC000"/>
              </a:solidFill>
              <a:latin typeface="Bell Gothic Std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-32" y="3643314"/>
            <a:ext cx="928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800" dirty="0" smtClean="0">
                <a:solidFill>
                  <a:srgbClr val="FFC000"/>
                </a:solidFill>
                <a:latin typeface="Bell Gothic Std Black" pitchFamily="34" charset="0"/>
              </a:rPr>
              <a:t>2.- </a:t>
            </a:r>
            <a:endParaRPr lang="es-ES_tradnl" sz="4800" dirty="0">
              <a:solidFill>
                <a:srgbClr val="FFC000"/>
              </a:solidFill>
              <a:latin typeface="Bell Gothic Std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57224" y="3685104"/>
            <a:ext cx="8215338" cy="584775"/>
          </a:xfrm>
          <a:prstGeom prst="rect">
            <a:avLst/>
          </a:prstGeom>
          <a:solidFill>
            <a:schemeClr val="tx2">
              <a:lumMod val="60000"/>
              <a:lumOff val="40000"/>
              <a:alpha val="58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Síntomas y signos (congestión)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857224" y="4617187"/>
            <a:ext cx="8215338" cy="584775"/>
          </a:xfrm>
          <a:prstGeom prst="rect">
            <a:avLst/>
          </a:prstGeom>
          <a:solidFill>
            <a:schemeClr val="tx2">
              <a:lumMod val="60000"/>
              <a:lumOff val="40000"/>
              <a:alpha val="58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Severidad - gravedad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-32" y="4545749"/>
            <a:ext cx="928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800" dirty="0" smtClean="0">
                <a:solidFill>
                  <a:srgbClr val="FFC000"/>
                </a:solidFill>
                <a:latin typeface="Bell Gothic Std Black" pitchFamily="34" charset="0"/>
              </a:rPr>
              <a:t>3.- </a:t>
            </a:r>
            <a:endParaRPr lang="es-ES_tradnl" sz="4800" dirty="0">
              <a:solidFill>
                <a:srgbClr val="FFC000"/>
              </a:solidFill>
              <a:latin typeface="Bell Gothic Std Black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Definición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  <p:bldP spid="7" grpId="0"/>
      <p:bldP spid="8" grpId="0" animBg="1"/>
      <p:bldP spid="9" grpId="0" animBg="1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7000" contrast="52000"/>
          </a:blip>
          <a:srcRect/>
          <a:stretch>
            <a:fillRect/>
          </a:stretch>
        </p:blipFill>
        <p:spPr bwMode="auto">
          <a:xfrm>
            <a:off x="0" y="-71438"/>
            <a:ext cx="9144001" cy="70009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0" y="0"/>
            <a:ext cx="44291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FF3300"/>
                </a:solidFill>
                <a:latin typeface="Bauhaus 93" pitchFamily="82" charset="0"/>
              </a:rPr>
              <a:t>TTO en la Fase inicial.-</a:t>
            </a:r>
            <a:endParaRPr lang="es-ES_tradnl" sz="3200" dirty="0">
              <a:solidFill>
                <a:srgbClr val="FF3300"/>
              </a:solidFill>
              <a:latin typeface="Bauhaus 93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35196" y="642918"/>
            <a:ext cx="77601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Broadway" pitchFamily="82" charset="0"/>
              </a:rPr>
              <a:t>Tratamiento con oxígeno y apoyo </a:t>
            </a:r>
            <a:r>
              <a:rPr lang="es-ES" sz="2400" dirty="0" err="1" smtClean="0">
                <a:solidFill>
                  <a:schemeClr val="bg1"/>
                </a:solidFill>
                <a:latin typeface="Broadway" pitchFamily="82" charset="0"/>
              </a:rPr>
              <a:t>ventilatorio</a:t>
            </a:r>
            <a:r>
              <a:rPr lang="es-ES" sz="2400" dirty="0" smtClean="0">
                <a:solidFill>
                  <a:schemeClr val="bg1"/>
                </a:solidFill>
                <a:latin typeface="Broadway" pitchFamily="82" charset="0"/>
              </a:rPr>
              <a:t> </a:t>
            </a:r>
            <a:endParaRPr lang="es-ES_tradnl" sz="2400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516419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dirty="0" smtClean="0">
                <a:solidFill>
                  <a:schemeClr val="bg1"/>
                </a:solidFill>
              </a:rPr>
              <a:t>1.- </a:t>
            </a:r>
            <a:endParaRPr lang="es-ES_tradnl" sz="4400" dirty="0">
              <a:solidFill>
                <a:schemeClr val="bg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0" y="1432687"/>
            <a:ext cx="9144000" cy="2954655"/>
          </a:xfrm>
          <a:prstGeom prst="rect">
            <a:avLst/>
          </a:prstGeom>
          <a:solidFill>
            <a:schemeClr val="accent6">
              <a:lumMod val="75000"/>
              <a:alpha val="48000"/>
            </a:schemeClr>
          </a:solidFill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No se debe utilizar sistemáticamente oxígeno </a:t>
            </a:r>
            <a:r>
              <a:rPr lang="es-E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en pacientes no </a:t>
            </a:r>
            <a:r>
              <a:rPr lang="es-ES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hipoxémicos</a:t>
            </a:r>
            <a:r>
              <a:rPr lang="es-E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, ya que causa vasoconstricción y reducción del gasto cardiaco.</a:t>
            </a:r>
          </a:p>
          <a:p>
            <a:r>
              <a:rPr lang="es-E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En la EPOC, la </a:t>
            </a:r>
            <a:r>
              <a:rPr lang="es-ES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hiperoxigenación</a:t>
            </a:r>
            <a:r>
              <a:rPr lang="es-E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puede aumentar el desajuste ventilación-perfusión, suprimir la ventilación y producir hipercapnia.</a:t>
            </a:r>
          </a:p>
          <a:p>
            <a:r>
              <a:rPr lang="es-E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Durante el tratamiento con oxígeno es preciso monitorizar el equilibrio </a:t>
            </a:r>
            <a:r>
              <a:rPr lang="es-ES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acidobásico</a:t>
            </a:r>
            <a:r>
              <a:rPr lang="es-E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y el SpO2 </a:t>
            </a:r>
            <a:r>
              <a:rPr lang="es-ES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transcutáneo</a:t>
            </a:r>
            <a:r>
              <a:rPr lang="es-E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. </a:t>
            </a:r>
          </a:p>
          <a:p>
            <a:r>
              <a:rPr lang="es-E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La ventilación no invasiva con presión positiva es una opción.</a:t>
            </a:r>
          </a:p>
          <a:p>
            <a:r>
              <a:rPr lang="es-ES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La fracción de oxígeno inspirado (FiO2) debe incrementarse al 100% si fuera necesario y no está contraindicado, teniendo en cuenta el SpO2. </a:t>
            </a:r>
            <a:endParaRPr lang="es-ES_tradnl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34000" contrast="35000"/>
          </a:blip>
          <a:srcRect/>
          <a:stretch>
            <a:fillRect/>
          </a:stretch>
        </p:blipFill>
        <p:spPr bwMode="auto">
          <a:xfrm>
            <a:off x="-1" y="0"/>
            <a:ext cx="9144001" cy="70009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0" y="0"/>
            <a:ext cx="44291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FF3300"/>
                </a:solidFill>
                <a:latin typeface="Bauhaus 93" pitchFamily="82" charset="0"/>
              </a:rPr>
              <a:t>TTO en la Fase inicial.-</a:t>
            </a:r>
            <a:endParaRPr lang="es-ES_tradnl" sz="3200" dirty="0">
              <a:solidFill>
                <a:srgbClr val="FF3300"/>
              </a:solidFill>
              <a:latin typeface="Bauhaus 93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335196" y="642918"/>
            <a:ext cx="39067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Broadway" pitchFamily="82" charset="0"/>
              </a:rPr>
              <a:t>Tratamiento diurético</a:t>
            </a:r>
            <a:endParaRPr lang="es-ES_tradnl" sz="2400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42910" y="516419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dirty="0" smtClean="0">
                <a:solidFill>
                  <a:schemeClr val="bg1"/>
                </a:solidFill>
              </a:rPr>
              <a:t>2.- </a:t>
            </a:r>
            <a:endParaRPr lang="es-ES_tradnl" sz="4400" dirty="0">
              <a:solidFill>
                <a:schemeClr val="bg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0" y="1285860"/>
            <a:ext cx="9144000" cy="4524315"/>
          </a:xfrm>
          <a:prstGeom prst="rect">
            <a:avLst/>
          </a:prstGeom>
          <a:solidFill>
            <a:srgbClr val="7030A0">
              <a:alpha val="66000"/>
            </a:srgbClr>
          </a:solidFill>
        </p:spPr>
        <p:txBody>
          <a:bodyPr wrap="square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son la piedra angular </a:t>
            </a:r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del tratamiento de los pacientes con ICA y signos de sobrecarga de fluidos y congestión.</a:t>
            </a:r>
          </a:p>
          <a:p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Los diuréticos aumentan la secreción renal de agua y sal y además tienen cierto efecto vasodilatador </a:t>
            </a:r>
          </a:p>
          <a:p>
            <a:endParaRPr lang="es-ES" sz="20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la </a:t>
            </a:r>
            <a:r>
              <a:rPr lang="es-ES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furosemida</a:t>
            </a:r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intravenosa es el diurético de primera línea más empleado. </a:t>
            </a:r>
          </a:p>
          <a:p>
            <a:endParaRPr lang="es-ES" sz="20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Se debe limitar la dosis a la menor cantidad necesaria para lograr un efecto clínico adecuado y modificarla según la función renal y las dosis de diuréticos previas.</a:t>
            </a:r>
          </a:p>
          <a:p>
            <a:endParaRPr lang="es-ES" sz="20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La dosis intravenosa inicial debe ser, como mínimo, igual a la dosis administrada en el domicilio.</a:t>
            </a:r>
            <a:endParaRPr lang="es-ES_tradnl" sz="2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34000" contrast="35000"/>
          </a:blip>
          <a:srcRect/>
          <a:stretch>
            <a:fillRect/>
          </a:stretch>
        </p:blipFill>
        <p:spPr bwMode="auto">
          <a:xfrm>
            <a:off x="-1" y="0"/>
            <a:ext cx="9144001" cy="70009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0" y="0"/>
            <a:ext cx="44291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FF3300"/>
                </a:solidFill>
                <a:latin typeface="Bauhaus 93" pitchFamily="82" charset="0"/>
              </a:rPr>
              <a:t>TTO en la Fase inicial.-</a:t>
            </a:r>
            <a:endParaRPr lang="es-ES_tradnl" sz="3200" dirty="0">
              <a:solidFill>
                <a:srgbClr val="FF3300"/>
              </a:solidFill>
              <a:latin typeface="Bauhaus 93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35196" y="642918"/>
            <a:ext cx="4725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Broadway" pitchFamily="82" charset="0"/>
              </a:rPr>
              <a:t>Tratamiento vasodilatador</a:t>
            </a:r>
            <a:endParaRPr lang="es-ES_tradnl" sz="2400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516419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dirty="0" smtClean="0">
                <a:solidFill>
                  <a:schemeClr val="bg1"/>
                </a:solidFill>
              </a:rPr>
              <a:t>2.- </a:t>
            </a:r>
            <a:endParaRPr lang="es-ES_tradnl" sz="4400" dirty="0">
              <a:solidFill>
                <a:schemeClr val="bg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0" y="1500174"/>
            <a:ext cx="9144000" cy="1938992"/>
          </a:xfrm>
          <a:prstGeom prst="rect">
            <a:avLst/>
          </a:prstGeom>
          <a:solidFill>
            <a:srgbClr val="7030A0">
              <a:alpha val="77000"/>
            </a:srgbClr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Ejercen un efecto beneficioso doble al disminuir el tono venoso (que optimiza la precarga) y el tono arterial (que disminuye la </a:t>
            </a:r>
            <a:r>
              <a:rPr lang="es-ES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poscarga</a:t>
            </a:r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), por lo que también pueden aumentar el volumen latido. Los vasodilatadores son especialmente útiles para los pacientes con ICA </a:t>
            </a:r>
            <a:r>
              <a:rPr lang="es-ES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hipertensiva</a:t>
            </a:r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, mientras que los pacientes con PAS &lt; 90 </a:t>
            </a:r>
            <a:r>
              <a:rPr lang="es-ES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mmHg</a:t>
            </a:r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(o con hipotensión sintomática) deben evitarlos.</a:t>
            </a:r>
            <a:endParaRPr lang="es-ES_tradnl" sz="2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571876"/>
            <a:ext cx="863540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Rectángulo"/>
          <p:cNvSpPr/>
          <p:nvPr/>
        </p:nvSpPr>
        <p:spPr>
          <a:xfrm>
            <a:off x="-32" y="5534585"/>
            <a:ext cx="9144000" cy="1323439"/>
          </a:xfrm>
          <a:prstGeom prst="rect">
            <a:avLst/>
          </a:prstGeom>
          <a:solidFill>
            <a:srgbClr val="7030A0">
              <a:alpha val="77000"/>
            </a:srgbClr>
          </a:solidFill>
        </p:spPr>
        <p:txBody>
          <a:bodyPr wrap="square">
            <a:spAutoFit/>
          </a:bodyPr>
          <a:lstStyle/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NTG 1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amp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(25 mg) diluida en 250 ml DXT 5% .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1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cc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= 60 micro gotas = 0,1 mg = 100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ug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= 100 gammas 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Dosis de inicio 10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ug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/min ( 7 ml/hs) 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Aumenta 10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ug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/min cada 5 – 10 minutos. </a:t>
            </a:r>
            <a:endParaRPr lang="es-ES_tradnl" sz="2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34000" contrast="35000"/>
          </a:blip>
          <a:srcRect/>
          <a:stretch>
            <a:fillRect/>
          </a:stretch>
        </p:blipFill>
        <p:spPr bwMode="auto">
          <a:xfrm>
            <a:off x="-1" y="0"/>
            <a:ext cx="9144001" cy="70009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0" y="0"/>
            <a:ext cx="44291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FF3300"/>
                </a:solidFill>
                <a:latin typeface="Bauhaus 93" pitchFamily="82" charset="0"/>
              </a:rPr>
              <a:t>TTO en la Fase inicial.-</a:t>
            </a:r>
            <a:endParaRPr lang="es-ES_tradnl" sz="3200" dirty="0">
              <a:solidFill>
                <a:srgbClr val="FF3300"/>
              </a:solidFill>
              <a:latin typeface="Bauhaus 93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35196" y="642918"/>
            <a:ext cx="41781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Broadway" pitchFamily="82" charset="0"/>
              </a:rPr>
              <a:t>Tratamiento </a:t>
            </a:r>
            <a:r>
              <a:rPr lang="es-ES" sz="2400" dirty="0" err="1" smtClean="0">
                <a:solidFill>
                  <a:schemeClr val="bg1"/>
                </a:solidFill>
                <a:latin typeface="Broadway" pitchFamily="82" charset="0"/>
              </a:rPr>
              <a:t>vasopresor</a:t>
            </a:r>
            <a:endParaRPr lang="es-ES_tradnl" sz="2400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516419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dirty="0" smtClean="0">
                <a:solidFill>
                  <a:schemeClr val="bg1"/>
                </a:solidFill>
              </a:rPr>
              <a:t>3.- </a:t>
            </a:r>
            <a:endParaRPr lang="es-ES_tradnl" sz="4400" dirty="0">
              <a:solidFill>
                <a:schemeClr val="bg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0" y="1214422"/>
            <a:ext cx="9144000" cy="1323439"/>
          </a:xfrm>
          <a:prstGeom prst="rect">
            <a:avLst/>
          </a:prstGeom>
          <a:solidFill>
            <a:srgbClr val="7030A0">
              <a:alpha val="77000"/>
            </a:srgbClr>
          </a:solidFill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pacientes con hipotensión significativa son tratados con fármacos con potente acción vasoconstrictora arterial periférica, como la </a:t>
            </a:r>
            <a:r>
              <a:rPr lang="es-ES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noradrenalina</a:t>
            </a:r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y la dopamina a dosis altas </a:t>
            </a:r>
          </a:p>
          <a:p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(&gt; 5 </a:t>
            </a:r>
            <a:r>
              <a:rPr lang="es-ES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μg</a:t>
            </a:r>
            <a:r>
              <a:rPr lang="es-E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/kg/min)</a:t>
            </a:r>
            <a:endParaRPr lang="es-ES_tradnl" sz="2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06" y="2981082"/>
            <a:ext cx="4500594" cy="4019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Rectángulo"/>
          <p:cNvSpPr/>
          <p:nvPr/>
        </p:nvSpPr>
        <p:spPr>
          <a:xfrm>
            <a:off x="0" y="2571744"/>
            <a:ext cx="4572000" cy="4401205"/>
          </a:xfrm>
          <a:prstGeom prst="rect">
            <a:avLst/>
          </a:prstGeom>
          <a:solidFill>
            <a:srgbClr val="7030A0">
              <a:alpha val="77000"/>
            </a:srgbClr>
          </a:solidFill>
        </p:spPr>
        <p:txBody>
          <a:bodyPr wrap="square">
            <a:spAutoFit/>
          </a:bodyPr>
          <a:lstStyle/>
          <a:p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Noradrenalina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=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1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amp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= 4 mg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5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amp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(20 mg) diluido en 250 ml DXT 5% 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Dosis inicial 1 a 5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ug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/min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Inicio a 7, 5 ml/hs.</a:t>
            </a:r>
          </a:p>
          <a:p>
            <a:endParaRPr lang="es-ES_tradnl" sz="20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Dobutamina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=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1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amp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250 mg</a:t>
            </a:r>
          </a:p>
          <a:p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Dilucion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2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amp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en 250 ml DXT 5 % 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Dosis inicial 2,5 – 10 gammas/kg/min</a:t>
            </a:r>
          </a:p>
          <a:p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Inicio 12 ml/hs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34000" contrast="35000"/>
          </a:blip>
          <a:srcRect/>
          <a:stretch>
            <a:fillRect/>
          </a:stretch>
        </p:blipFill>
        <p:spPr bwMode="auto">
          <a:xfrm>
            <a:off x="-1" y="0"/>
            <a:ext cx="9144001" cy="70009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0" y="0"/>
            <a:ext cx="44291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FF3300"/>
                </a:solidFill>
                <a:latin typeface="Bauhaus 93" pitchFamily="82" charset="0"/>
              </a:rPr>
              <a:t>TTO en la Fase inicial.-</a:t>
            </a:r>
            <a:endParaRPr lang="es-ES_tradnl" sz="3200" dirty="0">
              <a:solidFill>
                <a:srgbClr val="FF3300"/>
              </a:solidFill>
              <a:latin typeface="Bauhaus 93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35196" y="642918"/>
            <a:ext cx="47682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Broadway" pitchFamily="82" charset="0"/>
              </a:rPr>
              <a:t>Tratamiento profilaxis TVP</a:t>
            </a:r>
            <a:endParaRPr lang="es-ES_tradnl" sz="2400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516419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dirty="0" smtClean="0">
                <a:solidFill>
                  <a:schemeClr val="bg1"/>
                </a:solidFill>
              </a:rPr>
              <a:t>4.- </a:t>
            </a:r>
            <a:endParaRPr lang="es-ES_tradnl" sz="4400" dirty="0">
              <a:solidFill>
                <a:schemeClr val="bg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335196" y="2071678"/>
            <a:ext cx="38947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Broadway" pitchFamily="82" charset="0"/>
              </a:rPr>
              <a:t>Tratamiento opiáceos </a:t>
            </a:r>
            <a:endParaRPr lang="es-ES_tradnl" sz="2400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42910" y="1945179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dirty="0" smtClean="0">
                <a:solidFill>
                  <a:schemeClr val="bg1"/>
                </a:solidFill>
              </a:rPr>
              <a:t>5.- </a:t>
            </a:r>
            <a:endParaRPr lang="es-ES_tradnl" sz="4400" dirty="0">
              <a:solidFill>
                <a:schemeClr val="bg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0" y="1285860"/>
            <a:ext cx="9144000" cy="400110"/>
          </a:xfrm>
          <a:prstGeom prst="rect">
            <a:avLst/>
          </a:prstGeom>
          <a:solidFill>
            <a:srgbClr val="7030A0">
              <a:alpha val="77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Heparina sódica 5000 UI cada 12 hs SC</a:t>
            </a:r>
            <a:endParaRPr lang="es-ES_tradnl" sz="2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-32" y="2814576"/>
            <a:ext cx="9144000" cy="1015663"/>
          </a:xfrm>
          <a:prstGeom prst="rect">
            <a:avLst/>
          </a:prstGeom>
          <a:solidFill>
            <a:srgbClr val="7030A0">
              <a:alpha val="77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Morfina 1 ampollas (10 mg) diluida en 9 cm de SF a pasar 1 – 3 cm EV lento según necesidad.</a:t>
            </a:r>
          </a:p>
          <a:p>
            <a:pPr algn="ctr"/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Hasta 15 </a:t>
            </a:r>
            <a:r>
              <a:rPr lang="es-ES_tradnl" sz="2000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mg.</a:t>
            </a:r>
            <a:r>
              <a:rPr lang="es-ES_tradnl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</a:t>
            </a:r>
            <a:endParaRPr lang="es-ES_tradnl" sz="20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320158" y="3857628"/>
            <a:ext cx="43484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Broadway" pitchFamily="82" charset="0"/>
              </a:rPr>
              <a:t>Tratamiento de la causa </a:t>
            </a:r>
            <a:endParaRPr lang="es-ES_tradnl" sz="2400" dirty="0">
              <a:solidFill>
                <a:schemeClr val="bg1"/>
              </a:solidFill>
              <a:latin typeface="Broadway" pitchFamily="82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27872" y="3731129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dirty="0" smtClean="0">
                <a:solidFill>
                  <a:schemeClr val="bg1"/>
                </a:solidFill>
              </a:rPr>
              <a:t>6.- </a:t>
            </a:r>
            <a:endParaRPr lang="es-ES_tradnl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 animBg="1"/>
      <p:bldP spid="11" grpId="0" animBg="1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0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1714480" y="837466"/>
            <a:ext cx="6572296" cy="461665"/>
          </a:xfrm>
          <a:prstGeom prst="rect">
            <a:avLst/>
          </a:prstGeom>
          <a:solidFill>
            <a:srgbClr val="993366">
              <a:alpha val="58000"/>
            </a:srgb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IC AGUDA de </a:t>
            </a:r>
            <a:r>
              <a:rPr lang="es-ES_tradnl" sz="24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novo</a:t>
            </a:r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(primer episodio)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714480" y="1610013"/>
            <a:ext cx="6572296" cy="461665"/>
          </a:xfrm>
          <a:prstGeom prst="rect">
            <a:avLst/>
          </a:prstGeom>
          <a:solidFill>
            <a:srgbClr val="993366">
              <a:alpha val="53000"/>
            </a:srgb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Descompensación de una IC crónica.</a:t>
            </a:r>
          </a:p>
        </p:txBody>
      </p:sp>
      <p:sp>
        <p:nvSpPr>
          <p:cNvPr id="7" name="6 Abrir llave"/>
          <p:cNvSpPr/>
          <p:nvPr/>
        </p:nvSpPr>
        <p:spPr>
          <a:xfrm>
            <a:off x="1214414" y="714356"/>
            <a:ext cx="571504" cy="1571636"/>
          </a:xfrm>
          <a:prstGeom prst="leftBrac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7 CuadroTexto"/>
          <p:cNvSpPr txBox="1"/>
          <p:nvPr/>
        </p:nvSpPr>
        <p:spPr>
          <a:xfrm>
            <a:off x="500034" y="930646"/>
            <a:ext cx="7143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600" dirty="0" smtClean="0">
                <a:solidFill>
                  <a:srgbClr val="FF0000"/>
                </a:solidFill>
              </a:rPr>
              <a:t>*</a:t>
            </a:r>
            <a:endParaRPr lang="es-ES_tradnl" sz="96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481058"/>
            <a:ext cx="4572000" cy="461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CuadroTexto"/>
          <p:cNvSpPr txBox="1"/>
          <p:nvPr/>
        </p:nvSpPr>
        <p:spPr>
          <a:xfrm>
            <a:off x="500034" y="2859472"/>
            <a:ext cx="7143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600" dirty="0" smtClean="0">
                <a:solidFill>
                  <a:srgbClr val="FF0000"/>
                </a:solidFill>
              </a:rPr>
              <a:t>*</a:t>
            </a:r>
            <a:endParaRPr lang="es-ES_tradnl" sz="9600" dirty="0">
              <a:solidFill>
                <a:srgbClr val="FF0000"/>
              </a:solidFill>
            </a:endParaRPr>
          </a:p>
        </p:txBody>
      </p:sp>
      <p:sp>
        <p:nvSpPr>
          <p:cNvPr id="11" name="10 Abrir llave"/>
          <p:cNvSpPr/>
          <p:nvPr/>
        </p:nvSpPr>
        <p:spPr>
          <a:xfrm>
            <a:off x="1214414" y="2714620"/>
            <a:ext cx="571504" cy="1428760"/>
          </a:xfrm>
          <a:prstGeom prst="leftBrac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2" name="11 CuadroTexto"/>
          <p:cNvSpPr txBox="1"/>
          <p:nvPr/>
        </p:nvSpPr>
        <p:spPr>
          <a:xfrm>
            <a:off x="1714480" y="3026631"/>
            <a:ext cx="2786082" cy="830997"/>
          </a:xfrm>
          <a:prstGeom prst="rect">
            <a:avLst/>
          </a:prstGeom>
          <a:solidFill>
            <a:srgbClr val="993366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48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Clínica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Clasificación.-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10" grpId="0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0"/>
            <a:ext cx="9144001" cy="700090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85728"/>
            <a:ext cx="4572000" cy="461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5214942" y="3830801"/>
            <a:ext cx="3929058" cy="3170099"/>
          </a:xfrm>
          <a:prstGeom prst="rect">
            <a:avLst/>
          </a:prstGeom>
          <a:solidFill>
            <a:schemeClr val="tx2">
              <a:lumMod val="50000"/>
              <a:alpha val="71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rPr>
              <a:t>CONGESTIÓN (+)</a:t>
            </a:r>
          </a:p>
          <a:p>
            <a:r>
              <a:rPr lang="es-ES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rPr>
              <a:t>Congestión pulmonar </a:t>
            </a:r>
            <a:r>
              <a:rPr lang="es-ES" sz="24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rPr>
              <a:t>Ortopnea</a:t>
            </a:r>
            <a:r>
              <a:rPr lang="es-ES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rPr>
              <a:t>/DPN</a:t>
            </a:r>
          </a:p>
          <a:p>
            <a:r>
              <a:rPr lang="es-ES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rPr>
              <a:t>Ingurgitación yugular Hepatomegalia </a:t>
            </a:r>
          </a:p>
          <a:p>
            <a:r>
              <a:rPr lang="es-ES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rPr>
              <a:t>Congestión intestinal, ascitis</a:t>
            </a:r>
          </a:p>
          <a:p>
            <a:r>
              <a:rPr lang="es-ES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rPr>
              <a:t>Reflujo </a:t>
            </a:r>
            <a:r>
              <a:rPr lang="es-ES" sz="24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itchFamily="49" charset="0"/>
                <a:cs typeface="Consolas" pitchFamily="49" charset="0"/>
              </a:rPr>
              <a:t>hepatoyugular</a:t>
            </a:r>
            <a:endParaRPr lang="es-ES_tradnl" sz="2400" dirty="0">
              <a:solidFill>
                <a:schemeClr val="accent1">
                  <a:lumMod val="40000"/>
                  <a:lumOff val="6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214942" y="285728"/>
            <a:ext cx="3929058" cy="3416320"/>
          </a:xfrm>
          <a:prstGeom prst="rect">
            <a:avLst/>
          </a:prstGeom>
          <a:solidFill>
            <a:schemeClr val="tx2">
              <a:lumMod val="50000"/>
              <a:alpha val="66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solidFill>
                  <a:srgbClr val="92D050"/>
                </a:solidFill>
                <a:latin typeface="Consolas" pitchFamily="49" charset="0"/>
                <a:cs typeface="Consolas" pitchFamily="49" charset="0"/>
              </a:rPr>
              <a:t>HIPOPERFUSIÓN (+)</a:t>
            </a:r>
          </a:p>
          <a:p>
            <a:r>
              <a:rPr lang="es-ES" sz="2400" dirty="0" smtClean="0">
                <a:solidFill>
                  <a:srgbClr val="92D050"/>
                </a:solidFill>
                <a:latin typeface="Consolas" pitchFamily="49" charset="0"/>
                <a:cs typeface="Consolas" pitchFamily="49" charset="0"/>
              </a:rPr>
              <a:t>Extremidades frías y sudorosas </a:t>
            </a:r>
          </a:p>
          <a:p>
            <a:r>
              <a:rPr lang="es-ES" sz="2400" dirty="0" smtClean="0">
                <a:solidFill>
                  <a:srgbClr val="92D050"/>
                </a:solidFill>
                <a:latin typeface="Consolas" pitchFamily="49" charset="0"/>
                <a:cs typeface="Consolas" pitchFamily="49" charset="0"/>
              </a:rPr>
              <a:t>Oliguria</a:t>
            </a:r>
          </a:p>
          <a:p>
            <a:r>
              <a:rPr lang="es-ES" sz="2400" dirty="0" smtClean="0">
                <a:solidFill>
                  <a:srgbClr val="92D050"/>
                </a:solidFill>
                <a:latin typeface="Consolas" pitchFamily="49" charset="0"/>
                <a:cs typeface="Consolas" pitchFamily="49" charset="0"/>
              </a:rPr>
              <a:t>Confusión mental Mareo </a:t>
            </a:r>
          </a:p>
          <a:p>
            <a:r>
              <a:rPr lang="es-ES" sz="2400" dirty="0" smtClean="0">
                <a:solidFill>
                  <a:srgbClr val="92D050"/>
                </a:solidFill>
                <a:latin typeface="Consolas" pitchFamily="49" charset="0"/>
                <a:cs typeface="Consolas" pitchFamily="49" charset="0"/>
              </a:rPr>
              <a:t>Presión de pulso estrecha</a:t>
            </a:r>
            <a:endParaRPr lang="es-ES_tradnl" sz="2400" dirty="0">
              <a:solidFill>
                <a:srgbClr val="92D05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85852" y="164305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A</a:t>
            </a:r>
            <a:endParaRPr lang="es-ES_tradnl" dirty="0"/>
          </a:p>
        </p:txBody>
      </p:sp>
      <p:sp>
        <p:nvSpPr>
          <p:cNvPr id="9" name="8 CuadroTexto"/>
          <p:cNvSpPr txBox="1"/>
          <p:nvPr/>
        </p:nvSpPr>
        <p:spPr>
          <a:xfrm>
            <a:off x="3643306" y="405980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C</a:t>
            </a:r>
            <a:endParaRPr lang="es-ES_tradnl" dirty="0"/>
          </a:p>
        </p:txBody>
      </p:sp>
      <p:sp>
        <p:nvSpPr>
          <p:cNvPr id="10" name="9 CuadroTexto"/>
          <p:cNvSpPr txBox="1"/>
          <p:nvPr/>
        </p:nvSpPr>
        <p:spPr>
          <a:xfrm>
            <a:off x="3643306" y="170234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B</a:t>
            </a:r>
            <a:endParaRPr lang="es-ES_tradnl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285852" y="405980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D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Factores desencadenantes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803002"/>
            <a:ext cx="6072230" cy="5983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Síntomas y Signos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6 Cruz"/>
          <p:cNvSpPr/>
          <p:nvPr/>
        </p:nvSpPr>
        <p:spPr>
          <a:xfrm>
            <a:off x="71406" y="714356"/>
            <a:ext cx="2571768" cy="2214578"/>
          </a:xfrm>
          <a:prstGeom prst="plus">
            <a:avLst/>
          </a:prstGeom>
          <a:solidFill>
            <a:srgbClr val="993366">
              <a:alpha val="70000"/>
            </a:srgbClr>
          </a:solidFill>
          <a:ln>
            <a:solidFill>
              <a:srgbClr val="99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7 CuadroTexto"/>
          <p:cNvSpPr txBox="1"/>
          <p:nvPr/>
        </p:nvSpPr>
        <p:spPr>
          <a:xfrm>
            <a:off x="71406" y="1500174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 smtClean="0">
                <a:solidFill>
                  <a:srgbClr val="FFC000"/>
                </a:solidFill>
                <a:latin typeface="Bauhaus 93" pitchFamily="82" charset="0"/>
              </a:rPr>
              <a:t>CONGESTION</a:t>
            </a:r>
            <a:endParaRPr lang="es-ES_tradnl" sz="3200" dirty="0">
              <a:solidFill>
                <a:srgbClr val="FFC000"/>
              </a:solidFill>
              <a:latin typeface="Bauhaus 93" pitchFamily="82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143140" y="2394418"/>
            <a:ext cx="7000860" cy="2677656"/>
          </a:xfrm>
          <a:prstGeom prst="rect">
            <a:avLst/>
          </a:prstGeom>
          <a:solidFill>
            <a:schemeClr val="tx2">
              <a:lumMod val="60000"/>
              <a:lumOff val="40000"/>
              <a:alpha val="69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DISNEA 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s-ES_tradnl" sz="24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ortopnea</a:t>
            </a:r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 – DPN – en esfuerzo – en reposo )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TOS 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MOLESTIAS EN PIES Y PIERNAS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MOLESTIAS ABDOMINALES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SACIEDAD PRECOZ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Síntomas y Signos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5 Cruz"/>
          <p:cNvSpPr/>
          <p:nvPr/>
        </p:nvSpPr>
        <p:spPr>
          <a:xfrm>
            <a:off x="71406" y="714356"/>
            <a:ext cx="2571768" cy="2214578"/>
          </a:xfrm>
          <a:prstGeom prst="plus">
            <a:avLst/>
          </a:prstGeom>
          <a:solidFill>
            <a:srgbClr val="993366">
              <a:alpha val="70000"/>
            </a:srgbClr>
          </a:solidFill>
          <a:ln>
            <a:solidFill>
              <a:srgbClr val="99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6 CuadroTexto"/>
          <p:cNvSpPr txBox="1"/>
          <p:nvPr/>
        </p:nvSpPr>
        <p:spPr>
          <a:xfrm>
            <a:off x="71406" y="1500174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 smtClean="0">
                <a:solidFill>
                  <a:srgbClr val="FFC000"/>
                </a:solidFill>
                <a:latin typeface="Bauhaus 93" pitchFamily="82" charset="0"/>
              </a:rPr>
              <a:t>CONGESTION</a:t>
            </a:r>
            <a:endParaRPr lang="es-ES_tradnl" sz="3200" dirty="0">
              <a:solidFill>
                <a:srgbClr val="FFC000"/>
              </a:solidFill>
              <a:latin typeface="Bauhaus 93" pitchFamily="82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43140" y="2429430"/>
            <a:ext cx="7000860" cy="3785652"/>
          </a:xfrm>
          <a:prstGeom prst="rect">
            <a:avLst/>
          </a:prstGeom>
          <a:solidFill>
            <a:schemeClr val="tx2">
              <a:lumMod val="60000"/>
              <a:lumOff val="4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RALES CREPITANTES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DERRAME PLEURAL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EDEMA PERIFERICO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ASCITIS – AUMENTO DEL DIAMETRO ABD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HEPATOMEGALIA DOLOROSA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ESPLENOMEGALIA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ICTERICIA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AUMENTO DE PESO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AUMENTO DE PRESION VENOSA CENTRAL       ( yugulares. Reflujo </a:t>
            </a:r>
            <a:r>
              <a:rPr lang="es-ES_tradnl" sz="2400" dirty="0" err="1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hepatoyugular</a:t>
            </a:r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Síntomas y Signos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5 Cruz"/>
          <p:cNvSpPr/>
          <p:nvPr/>
        </p:nvSpPr>
        <p:spPr>
          <a:xfrm>
            <a:off x="71406" y="714356"/>
            <a:ext cx="3143272" cy="2428892"/>
          </a:xfrm>
          <a:prstGeom prst="plus">
            <a:avLst/>
          </a:prstGeom>
          <a:solidFill>
            <a:srgbClr val="993366">
              <a:alpha val="70000"/>
            </a:srgbClr>
          </a:solidFill>
          <a:ln>
            <a:solidFill>
              <a:srgbClr val="99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6 CuadroTexto"/>
          <p:cNvSpPr txBox="1"/>
          <p:nvPr/>
        </p:nvSpPr>
        <p:spPr>
          <a:xfrm>
            <a:off x="71406" y="1629779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 smtClean="0">
                <a:solidFill>
                  <a:srgbClr val="FFC000"/>
                </a:solidFill>
                <a:latin typeface="Bauhaus 93" pitchFamily="82" charset="0"/>
              </a:rPr>
              <a:t>HIPOPERFUSION</a:t>
            </a:r>
            <a:endParaRPr lang="es-ES_tradnl" sz="3200" dirty="0">
              <a:solidFill>
                <a:srgbClr val="FFC000"/>
              </a:solidFill>
              <a:latin typeface="Bauhaus 93" pitchFamily="82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43174" y="2571744"/>
            <a:ext cx="6500826" cy="1569660"/>
          </a:xfrm>
          <a:prstGeom prst="rect">
            <a:avLst/>
          </a:prstGeom>
          <a:solidFill>
            <a:schemeClr val="tx2">
              <a:lumMod val="60000"/>
              <a:lumOff val="40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ASTENIA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ALTERACION DEL ESTADO MENTAL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(somnolencia – confusión)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MAREOS – PRESINCOPE </a:t>
            </a:r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- </a:t>
            </a:r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SINCOPE.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DEMA PULMONAR AGUDO â SÃ­ntomas, Causas y Tratamiento"/>
          <p:cNvPicPr>
            <a:picLocks noChangeAspect="1" noChangeArrowheads="1"/>
          </p:cNvPicPr>
          <p:nvPr/>
        </p:nvPicPr>
        <p:blipFill>
          <a:blip r:embed="rId2">
            <a:lum bright="-5000"/>
          </a:blip>
          <a:srcRect/>
          <a:stretch>
            <a:fillRect/>
          </a:stretch>
        </p:blipFill>
        <p:spPr bwMode="auto">
          <a:xfrm>
            <a:off x="-1" y="-71462"/>
            <a:ext cx="9144001" cy="70009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71414"/>
            <a:ext cx="9144000" cy="584775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es-ES_tradnl" sz="32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Síntomas y Signos .-</a:t>
            </a:r>
            <a:endParaRPr lang="es-ES_tradnl" sz="3200" dirty="0">
              <a:solidFill>
                <a:schemeClr val="bg1">
                  <a:lumMod val="9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5 Cruz"/>
          <p:cNvSpPr/>
          <p:nvPr/>
        </p:nvSpPr>
        <p:spPr>
          <a:xfrm>
            <a:off x="71406" y="714356"/>
            <a:ext cx="3143272" cy="2428892"/>
          </a:xfrm>
          <a:prstGeom prst="plus">
            <a:avLst/>
          </a:prstGeom>
          <a:solidFill>
            <a:srgbClr val="993366">
              <a:alpha val="70000"/>
            </a:srgbClr>
          </a:solidFill>
          <a:ln>
            <a:solidFill>
              <a:srgbClr val="99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6 CuadroTexto"/>
          <p:cNvSpPr txBox="1"/>
          <p:nvPr/>
        </p:nvSpPr>
        <p:spPr>
          <a:xfrm>
            <a:off x="71406" y="1629779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 smtClean="0">
                <a:solidFill>
                  <a:srgbClr val="FFC000"/>
                </a:solidFill>
                <a:latin typeface="Bauhaus 93" pitchFamily="82" charset="0"/>
              </a:rPr>
              <a:t>HIPOPERFUSION</a:t>
            </a:r>
            <a:endParaRPr lang="es-ES_tradnl" sz="3200" dirty="0">
              <a:solidFill>
                <a:srgbClr val="FFC000"/>
              </a:solidFill>
              <a:latin typeface="Bauhaus 93" pitchFamily="82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43174" y="2571744"/>
            <a:ext cx="6500826" cy="1569660"/>
          </a:xfrm>
          <a:prstGeom prst="rect">
            <a:avLst/>
          </a:prstGeom>
          <a:solidFill>
            <a:schemeClr val="tx2">
              <a:lumMod val="60000"/>
              <a:lumOff val="4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EXTREMIDADES FRIAS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PALIDEZ 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PRESION DE PULSO PROPOCIONAL BAJA</a:t>
            </a:r>
          </a:p>
          <a:p>
            <a:pPr marL="342900" indent="-342900"/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  <a:latin typeface="Consolas" pitchFamily="49" charset="0"/>
                <a:cs typeface="Consolas" pitchFamily="49" charset="0"/>
              </a:rPr>
              <a:t>PULSO ALTERNANTE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1121</Words>
  <Application>Microsoft Office PowerPoint</Application>
  <PresentationFormat>Presentación en pantalla (4:3)</PresentationFormat>
  <Paragraphs>179</Paragraphs>
  <Slides>24</Slides>
  <Notes>1</Notes>
  <HiddenSlides>0</HiddenSlides>
  <MMClips>3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81</cp:revision>
  <dcterms:created xsi:type="dcterms:W3CDTF">2018-07-04T21:21:08Z</dcterms:created>
  <dcterms:modified xsi:type="dcterms:W3CDTF">2018-07-06T19:04:06Z</dcterms:modified>
</cp:coreProperties>
</file>