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 roundtripDataSignature="AMtx7mgQzEkDjwNZ/0oCZVG7P13BUbiV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customschemas.google.com/relationships/presentationmetadata" Target="metadata"/><Relationship Id="rId4" Type="http://schemas.openxmlformats.org/officeDocument/2006/relationships/slide" Target="slides/slide3.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89988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A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Imagen que contiene interior, ventana, edificio, ducha&#10;&#10;Descripción generada automáticamente"/>
          <p:cNvPicPr preferRelativeResize="0"/>
          <p:nvPr/>
        </p:nvPicPr>
        <p:blipFill rotWithShape="1">
          <a:blip r:embed="rId5">
            <a:alphaModFix/>
          </a:blip>
          <a:srcRect/>
          <a:stretch/>
        </p:blipFill>
        <p:spPr>
          <a:xfrm>
            <a:off x="81865" y="430"/>
            <a:ext cx="11903076" cy="6827796"/>
          </a:xfrm>
          <a:prstGeom prst="rect">
            <a:avLst/>
          </a:prstGeom>
          <a:noFill/>
          <a:ln>
            <a:noFill/>
          </a:ln>
        </p:spPr>
      </p:pic>
      <p:sp>
        <p:nvSpPr>
          <p:cNvPr id="87" name="Google Shape;87;p1"/>
          <p:cNvSpPr/>
          <p:nvPr/>
        </p:nvSpPr>
        <p:spPr>
          <a:xfrm>
            <a:off x="254380" y="163750"/>
            <a:ext cx="35439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Calibri"/>
              <a:ea typeface="Calibri"/>
              <a:cs typeface="Calibri"/>
              <a:sym typeface="Calibri"/>
            </a:endParaRPr>
          </a:p>
        </p:txBody>
      </p:sp>
      <p:pic>
        <p:nvPicPr>
          <p:cNvPr id="88" name="Google Shape;88;p1" descr="Imagen que contiene pájaro, ave, flor&#10;&#10;Descripción generada automáticamente"/>
          <p:cNvPicPr preferRelativeResize="0"/>
          <p:nvPr/>
        </p:nvPicPr>
        <p:blipFill rotWithShape="1">
          <a:blip r:embed="rId6">
            <a:alphaModFix/>
          </a:blip>
          <a:srcRect t="18223" b="35322"/>
          <a:stretch/>
        </p:blipFill>
        <p:spPr>
          <a:xfrm>
            <a:off x="352348" y="88183"/>
            <a:ext cx="3347999" cy="1015133"/>
          </a:xfrm>
          <a:prstGeom prst="rect">
            <a:avLst/>
          </a:prstGeom>
          <a:noFill/>
          <a:ln>
            <a:noFill/>
          </a:ln>
        </p:spPr>
      </p:pic>
      <p:sp>
        <p:nvSpPr>
          <p:cNvPr id="8" name="Google Shape;98;p2"/>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algn="ctr"/>
            <a:r>
              <a:rPr lang="es-AR" sz="1200" b="1" dirty="0" smtClean="0">
                <a:solidFill>
                  <a:schemeClr val="dk1"/>
                </a:solidFill>
              </a:rPr>
              <a:t>‘</a:t>
            </a:r>
            <a:r>
              <a:rPr lang="en-GB" sz="1200" b="1" dirty="0"/>
              <a:t>STIMULATION OF CELL LINEAGES INVOLVED IN THE REPAIR OF THE GASTRIC MUCOSA (MG) DUE TO THE ULCEROGENIC ACTION OF ACETIC ACID (AC) IN </a:t>
            </a:r>
            <a:r>
              <a:rPr lang="en-GB" sz="1200" b="1" dirty="0" smtClean="0"/>
              <a:t>RATS</a:t>
            </a:r>
            <a:r>
              <a:rPr lang="es-AR" sz="1200" b="1" dirty="0" smtClean="0">
                <a:solidFill>
                  <a:schemeClr val="dk1"/>
                </a:solidFill>
              </a:rPr>
              <a:t>’ </a:t>
            </a:r>
          </a:p>
          <a:p>
            <a:pPr algn="ctr"/>
            <a:r>
              <a:rPr lang="en-GB" sz="1100" dirty="0" err="1" smtClean="0"/>
              <a:t>Bedini</a:t>
            </a:r>
            <a:r>
              <a:rPr lang="en-GB" sz="1100" dirty="0" smtClean="0"/>
              <a:t> OA, </a:t>
            </a:r>
            <a:r>
              <a:rPr lang="en-GB" sz="1100" dirty="0"/>
              <a:t>Naves </a:t>
            </a:r>
            <a:r>
              <a:rPr lang="en-GB" sz="1100" dirty="0" smtClean="0"/>
              <a:t>AE, </a:t>
            </a:r>
            <a:r>
              <a:rPr lang="en-GB" sz="1100" dirty="0"/>
              <a:t>San Miguel </a:t>
            </a:r>
            <a:r>
              <a:rPr lang="en-GB" sz="1100" dirty="0" smtClean="0"/>
              <a:t>P, </a:t>
            </a:r>
            <a:r>
              <a:rPr lang="en-GB" sz="1100" dirty="0" err="1"/>
              <a:t>Petrich</a:t>
            </a:r>
            <a:r>
              <a:rPr lang="en-GB" sz="1100" dirty="0"/>
              <a:t> </a:t>
            </a:r>
            <a:r>
              <a:rPr lang="en-GB" sz="1100" dirty="0" smtClean="0"/>
              <a:t>K, </a:t>
            </a:r>
            <a:r>
              <a:rPr lang="en-GB" sz="1100" dirty="0"/>
              <a:t>Vasquez </a:t>
            </a:r>
            <a:r>
              <a:rPr lang="en-GB" sz="1100" dirty="0" smtClean="0"/>
              <a:t>V, </a:t>
            </a:r>
            <a:r>
              <a:rPr lang="en-GB" sz="1100" dirty="0" err="1"/>
              <a:t>Folmer</a:t>
            </a:r>
            <a:r>
              <a:rPr lang="en-GB" sz="1100" dirty="0"/>
              <a:t> </a:t>
            </a:r>
            <a:r>
              <a:rPr lang="en-GB" sz="1100" dirty="0" smtClean="0"/>
              <a:t>P, </a:t>
            </a:r>
            <a:r>
              <a:rPr lang="en-GB" sz="1100" dirty="0" err="1"/>
              <a:t>Fabbro</a:t>
            </a:r>
            <a:r>
              <a:rPr lang="en-GB" sz="1100" dirty="0"/>
              <a:t> </a:t>
            </a:r>
            <a:r>
              <a:rPr lang="en-GB" sz="1100" dirty="0" smtClean="0"/>
              <a:t>G,  </a:t>
            </a:r>
            <a:r>
              <a:rPr lang="en-GB" sz="1100" dirty="0" err="1"/>
              <a:t>Fabbrizi</a:t>
            </a:r>
            <a:r>
              <a:rPr lang="en-GB" sz="1100" dirty="0"/>
              <a:t> </a:t>
            </a:r>
            <a:r>
              <a:rPr lang="en-GB" sz="1100" dirty="0" smtClean="0"/>
              <a:t>MR, </a:t>
            </a:r>
            <a:r>
              <a:rPr lang="en-GB" sz="1100" dirty="0"/>
              <a:t>Flores </a:t>
            </a:r>
            <a:r>
              <a:rPr lang="en-GB" sz="1100" dirty="0" err="1"/>
              <a:t>Trusso</a:t>
            </a:r>
            <a:r>
              <a:rPr lang="en-GB" sz="1100" dirty="0"/>
              <a:t> </a:t>
            </a:r>
            <a:r>
              <a:rPr lang="en-GB" sz="1100" dirty="0" smtClean="0"/>
              <a:t>L, </a:t>
            </a:r>
            <a:r>
              <a:rPr lang="en-GB" sz="1100" dirty="0" err="1"/>
              <a:t>Villaggi</a:t>
            </a:r>
            <a:r>
              <a:rPr lang="en-GB" sz="1100" dirty="0"/>
              <a:t> C.</a:t>
            </a:r>
            <a:endParaRPr lang="es-AR" sz="1100" dirty="0"/>
          </a:p>
        </p:txBody>
      </p:sp>
      <p:sp>
        <p:nvSpPr>
          <p:cNvPr id="9" name="Google Shape;99;p2"/>
          <p:cNvSpPr/>
          <p:nvPr/>
        </p:nvSpPr>
        <p:spPr>
          <a:xfrm>
            <a:off x="11352584" y="199750"/>
            <a:ext cx="5850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200" b="0" i="0" u="none" strike="noStrike" cap="none" dirty="0">
                <a:solidFill>
                  <a:schemeClr val="dk1"/>
                </a:solidFill>
                <a:latin typeface="Calibri"/>
                <a:ea typeface="Calibri"/>
                <a:cs typeface="Calibri"/>
                <a:sym typeface="Calibri"/>
              </a:rPr>
              <a:t>ID </a:t>
            </a:r>
            <a:r>
              <a:rPr lang="es-AR" sz="1200" dirty="0" smtClean="0">
                <a:solidFill>
                  <a:schemeClr val="dk1"/>
                </a:solidFill>
                <a:latin typeface="Calibri"/>
                <a:ea typeface="Calibri"/>
                <a:cs typeface="Calibri"/>
                <a:sym typeface="Calibri"/>
              </a:rPr>
              <a:t>426</a:t>
            </a:r>
            <a:endParaRPr sz="1200" b="0" i="0" u="none" strike="noStrike" cap="none" dirty="0">
              <a:solidFill>
                <a:schemeClr val="dk1"/>
              </a:solidFill>
              <a:latin typeface="Calibri"/>
              <a:ea typeface="Calibri"/>
              <a:cs typeface="Calibri"/>
              <a:sym typeface="Calibri"/>
            </a:endParaRPr>
          </a:p>
        </p:txBody>
      </p:sp>
      <p:sp>
        <p:nvSpPr>
          <p:cNvPr id="2" name="1 Rectángulo"/>
          <p:cNvSpPr/>
          <p:nvPr/>
        </p:nvSpPr>
        <p:spPr>
          <a:xfrm>
            <a:off x="301733" y="1196752"/>
            <a:ext cx="11890267" cy="563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100" name="Picture 4" descr="GRADUADOS MAESTRÍAS - FCM"/>
          <p:cNvPicPr>
            <a:picLocks noChangeAspect="1" noChangeArrowheads="1"/>
          </p:cNvPicPr>
          <p:nvPr/>
        </p:nvPicPr>
        <p:blipFill rotWithShape="1">
          <a:blip r:embed="rId7">
            <a:extLst>
              <a:ext uri="{28A0092B-C50C-407E-A947-70E740481C1C}">
                <a14:useLocalDpi xmlns:a14="http://schemas.microsoft.com/office/drawing/2010/main" val="0"/>
              </a:ext>
            </a:extLst>
          </a:blip>
          <a:srcRect l="45733" t="2272" r="12799" b="32420"/>
          <a:stretch/>
        </p:blipFill>
        <p:spPr bwMode="auto">
          <a:xfrm>
            <a:off x="4448921" y="3428999"/>
            <a:ext cx="3457886" cy="3399226"/>
          </a:xfrm>
          <a:prstGeom prst="rect">
            <a:avLst/>
          </a:prstGeom>
          <a:noFill/>
          <a:extLst>
            <a:ext uri="{909E8E84-426E-40DD-AFC4-6F175D3DCCD1}">
              <a14:hiddenFill xmlns:a14="http://schemas.microsoft.com/office/drawing/2010/main">
                <a:solidFill>
                  <a:srgbClr val="FFFFFF"/>
                </a:solidFill>
              </a14:hiddenFill>
            </a:ext>
          </a:extLst>
        </p:spPr>
      </p:pic>
      <p:sp>
        <p:nvSpPr>
          <p:cNvPr id="86" name="Google Shape;86;p1"/>
          <p:cNvSpPr/>
          <p:nvPr/>
        </p:nvSpPr>
        <p:spPr>
          <a:xfrm>
            <a:off x="337358" y="1734111"/>
            <a:ext cx="11585265" cy="1716435"/>
          </a:xfrm>
          <a:prstGeom prst="rect">
            <a:avLst/>
          </a:prstGeom>
          <a:noFill/>
          <a:ln>
            <a:noFill/>
          </a:ln>
        </p:spPr>
        <p:txBody>
          <a:bodyPr spcFirstLastPara="1" wrap="square" lIns="91425" tIns="45700" rIns="91425" bIns="45700" anchor="ctr" anchorCtr="0">
            <a:noAutofit/>
          </a:bodyPr>
          <a:lstStyle/>
          <a:p>
            <a:pPr algn="ctr"/>
            <a:r>
              <a:rPr lang="en-GB" sz="3200" b="1" dirty="0">
                <a:latin typeface="Roboto Slab" pitchFamily="2" charset="0"/>
                <a:ea typeface="Roboto Slab" pitchFamily="2" charset="0"/>
              </a:rPr>
              <a:t>Stimulation of cell lineages involved in the repair of the gastric mucosa (MG) due to the </a:t>
            </a:r>
            <a:r>
              <a:rPr lang="en-GB" sz="3200" b="1" dirty="0" err="1">
                <a:latin typeface="Roboto Slab" pitchFamily="2" charset="0"/>
                <a:ea typeface="Roboto Slab" pitchFamily="2" charset="0"/>
              </a:rPr>
              <a:t>ulcerogenic</a:t>
            </a:r>
            <a:r>
              <a:rPr lang="en-GB" sz="3200" b="1" dirty="0">
                <a:latin typeface="Roboto Slab" pitchFamily="2" charset="0"/>
                <a:ea typeface="Roboto Slab" pitchFamily="2" charset="0"/>
              </a:rPr>
              <a:t> action of acetic acid (AC) in rats</a:t>
            </a:r>
            <a:endParaRPr lang="es-AR" sz="3200" dirty="0">
              <a:latin typeface="Roboto Slab" pitchFamily="2" charset="0"/>
              <a:ea typeface="Roboto Slab" pitchFamily="2" charset="0"/>
            </a:endParaRPr>
          </a:p>
        </p:txBody>
      </p:sp>
      <p:sp>
        <p:nvSpPr>
          <p:cNvPr id="3" name="2 CuadroTexto"/>
          <p:cNvSpPr txBox="1"/>
          <p:nvPr/>
        </p:nvSpPr>
        <p:spPr>
          <a:xfrm>
            <a:off x="479376" y="4149080"/>
            <a:ext cx="11305256"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000" b="1" dirty="0" smtClean="0">
                <a:solidFill>
                  <a:schemeClr val="tx1"/>
                </a:solidFill>
                <a:latin typeface="Roboto Slab" pitchFamily="2" charset="0"/>
                <a:ea typeface="Roboto Slab" pitchFamily="2" charset="0"/>
              </a:rPr>
              <a:t>Objective: </a:t>
            </a:r>
          </a:p>
          <a:p>
            <a:pPr algn="just"/>
            <a:r>
              <a:rPr lang="en-GB" sz="2000" dirty="0" smtClean="0">
                <a:solidFill>
                  <a:schemeClr val="tx1"/>
                </a:solidFill>
                <a:latin typeface="Bahnschrift Light" pitchFamily="34" charset="0"/>
              </a:rPr>
              <a:t>To </a:t>
            </a:r>
            <a:r>
              <a:rPr lang="en-GB" sz="2000" dirty="0">
                <a:solidFill>
                  <a:schemeClr val="tx1"/>
                </a:solidFill>
                <a:latin typeface="Bahnschrift Light" pitchFamily="34" charset="0"/>
              </a:rPr>
              <a:t>stimulate the cellular intrinsic mechanisms of MG repair, by the </a:t>
            </a:r>
            <a:r>
              <a:rPr lang="en-GB" sz="2000" dirty="0" err="1">
                <a:solidFill>
                  <a:schemeClr val="tx1"/>
                </a:solidFill>
                <a:latin typeface="Bahnschrift Light" pitchFamily="34" charset="0"/>
              </a:rPr>
              <a:t>ulcerogenic</a:t>
            </a:r>
            <a:r>
              <a:rPr lang="en-GB" sz="2000" dirty="0">
                <a:solidFill>
                  <a:schemeClr val="tx1"/>
                </a:solidFill>
                <a:latin typeface="Bahnschrift Light" pitchFamily="34" charset="0"/>
              </a:rPr>
              <a:t> action of AC administered in a sub-serous form in the stomach, in rats. </a:t>
            </a:r>
            <a:endParaRPr lang="es-AR" sz="2000" dirty="0">
              <a:solidFill>
                <a:schemeClr val="tx1"/>
              </a:solidFill>
              <a:latin typeface="Bahnschrift Light" pitchFamily="34" charset="0"/>
            </a:endParaRPr>
          </a:p>
        </p:txBody>
      </p:sp>
      <p:sp>
        <p:nvSpPr>
          <p:cNvPr id="4" name="3 CuadroTexto"/>
          <p:cNvSpPr txBox="1"/>
          <p:nvPr/>
        </p:nvSpPr>
        <p:spPr>
          <a:xfrm>
            <a:off x="3117524" y="1437086"/>
            <a:ext cx="6120680" cy="307777"/>
          </a:xfrm>
          <a:prstGeom prst="rect">
            <a:avLst/>
          </a:prstGeom>
          <a:noFill/>
        </p:spPr>
        <p:txBody>
          <a:bodyPr wrap="square" rtlCol="0">
            <a:spAutoFit/>
          </a:bodyPr>
          <a:lstStyle/>
          <a:p>
            <a:r>
              <a:rPr lang="es-AR" b="1" dirty="0" smtClean="0">
                <a:solidFill>
                  <a:schemeClr val="accent4"/>
                </a:solidFill>
                <a:latin typeface="Cambria" pitchFamily="18" charset="0"/>
                <a:ea typeface="Cambria" pitchFamily="18" charset="0"/>
              </a:rPr>
              <a:t>DEPARTMENT OF EXPERIMENTAL GASTROENTEROLOGY – FCM UNR</a:t>
            </a:r>
            <a:endParaRPr lang="es-AR" b="1" dirty="0">
              <a:solidFill>
                <a:schemeClr val="accent4"/>
              </a:solidFill>
              <a:latin typeface="Cambria" pitchFamily="18" charset="0"/>
              <a:ea typeface="Cambria" pitchFamily="18" charset="0"/>
            </a:endParaRPr>
          </a:p>
        </p:txBody>
      </p:sp>
      <p:pic>
        <p:nvPicPr>
          <p:cNvPr id="5" name="voz.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95412" y="587727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0"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Imagen que contiene interior, ventana, edificio, ducha&#10;&#10;Descripción generada automáticamente"/>
          <p:cNvPicPr preferRelativeResize="0"/>
          <p:nvPr/>
        </p:nvPicPr>
        <p:blipFill rotWithShape="1">
          <a:blip r:embed="rId3">
            <a:alphaModFix/>
          </a:blip>
          <a:srcRect/>
          <a:stretch/>
        </p:blipFill>
        <p:spPr>
          <a:xfrm>
            <a:off x="0" y="425"/>
            <a:ext cx="12191999" cy="6857152"/>
          </a:xfrm>
          <a:prstGeom prst="rect">
            <a:avLst/>
          </a:prstGeom>
          <a:noFill/>
          <a:ln>
            <a:noFill/>
          </a:ln>
        </p:spPr>
      </p:pic>
      <p:sp>
        <p:nvSpPr>
          <p:cNvPr id="95" name="Google Shape;95;p2"/>
          <p:cNvSpPr/>
          <p:nvPr/>
        </p:nvSpPr>
        <p:spPr>
          <a:xfrm>
            <a:off x="254379" y="1187232"/>
            <a:ext cx="11683240" cy="556248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96" name="Google Shape;96;p2"/>
          <p:cNvSpPr/>
          <p:nvPr/>
        </p:nvSpPr>
        <p:spPr>
          <a:xfrm>
            <a:off x="254380" y="163750"/>
            <a:ext cx="35439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Calibri"/>
              <a:ea typeface="Calibri"/>
              <a:cs typeface="Calibri"/>
              <a:sym typeface="Calibri"/>
            </a:endParaRPr>
          </a:p>
        </p:txBody>
      </p:sp>
      <p:pic>
        <p:nvPicPr>
          <p:cNvPr id="97" name="Google Shape;97;p2" descr="Imagen que contiene pájaro, ave, flor&#10;&#10;Descripción generada automáticamente"/>
          <p:cNvPicPr preferRelativeResize="0"/>
          <p:nvPr/>
        </p:nvPicPr>
        <p:blipFill rotWithShape="1">
          <a:blip r:embed="rId4">
            <a:alphaModFix/>
          </a:blip>
          <a:srcRect t="18223" b="35322"/>
          <a:stretch/>
        </p:blipFill>
        <p:spPr>
          <a:xfrm>
            <a:off x="352348" y="88183"/>
            <a:ext cx="3348000" cy="1015134"/>
          </a:xfrm>
          <a:prstGeom prst="rect">
            <a:avLst/>
          </a:prstGeom>
          <a:noFill/>
          <a:ln>
            <a:noFill/>
          </a:ln>
        </p:spPr>
      </p:pic>
      <p:sp>
        <p:nvSpPr>
          <p:cNvPr id="98" name="Google Shape;98;p2"/>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algn="ctr"/>
            <a:r>
              <a:rPr lang="es-AR" sz="1200" b="1" dirty="0" smtClean="0">
                <a:solidFill>
                  <a:schemeClr val="dk1"/>
                </a:solidFill>
              </a:rPr>
              <a:t>‘</a:t>
            </a:r>
            <a:r>
              <a:rPr lang="en-GB" sz="1200" b="1" dirty="0"/>
              <a:t>STIMULATION OF CELL LINEAGES INVOLVED IN THE REPAIR OF THE GASTRIC MUCOSA (MG) DUE TO THE ULCEROGENIC ACTION OF ACETIC ACID (AC) IN </a:t>
            </a:r>
            <a:r>
              <a:rPr lang="en-GB" sz="1200" b="1" dirty="0" smtClean="0"/>
              <a:t>RATS</a:t>
            </a:r>
            <a:r>
              <a:rPr lang="es-AR" sz="1200" b="1" dirty="0" smtClean="0">
                <a:solidFill>
                  <a:schemeClr val="dk1"/>
                </a:solidFill>
              </a:rPr>
              <a:t>’ </a:t>
            </a:r>
          </a:p>
          <a:p>
            <a:pPr algn="ctr"/>
            <a:r>
              <a:rPr lang="en-GB" sz="1100" dirty="0" err="1" smtClean="0"/>
              <a:t>Bedini</a:t>
            </a:r>
            <a:r>
              <a:rPr lang="en-GB" sz="1100" dirty="0" smtClean="0"/>
              <a:t> OA, </a:t>
            </a:r>
            <a:r>
              <a:rPr lang="en-GB" sz="1100" dirty="0"/>
              <a:t>Naves </a:t>
            </a:r>
            <a:r>
              <a:rPr lang="en-GB" sz="1100" dirty="0" smtClean="0"/>
              <a:t>AE, </a:t>
            </a:r>
            <a:r>
              <a:rPr lang="en-GB" sz="1100" dirty="0"/>
              <a:t>San Miguel </a:t>
            </a:r>
            <a:r>
              <a:rPr lang="en-GB" sz="1100" dirty="0" smtClean="0"/>
              <a:t>P, </a:t>
            </a:r>
            <a:r>
              <a:rPr lang="en-GB" sz="1100" dirty="0" err="1"/>
              <a:t>Petrich</a:t>
            </a:r>
            <a:r>
              <a:rPr lang="en-GB" sz="1100" dirty="0"/>
              <a:t> </a:t>
            </a:r>
            <a:r>
              <a:rPr lang="en-GB" sz="1100" dirty="0" smtClean="0"/>
              <a:t>K, </a:t>
            </a:r>
            <a:r>
              <a:rPr lang="en-GB" sz="1100" dirty="0"/>
              <a:t>Vasquez </a:t>
            </a:r>
            <a:r>
              <a:rPr lang="en-GB" sz="1100" dirty="0" smtClean="0"/>
              <a:t>V, </a:t>
            </a:r>
            <a:r>
              <a:rPr lang="en-GB" sz="1100" dirty="0" err="1"/>
              <a:t>Folmer</a:t>
            </a:r>
            <a:r>
              <a:rPr lang="en-GB" sz="1100" dirty="0"/>
              <a:t> </a:t>
            </a:r>
            <a:r>
              <a:rPr lang="en-GB" sz="1100" dirty="0" smtClean="0"/>
              <a:t>P, </a:t>
            </a:r>
            <a:r>
              <a:rPr lang="en-GB" sz="1100" dirty="0" err="1"/>
              <a:t>Fabbro</a:t>
            </a:r>
            <a:r>
              <a:rPr lang="en-GB" sz="1100" dirty="0"/>
              <a:t> </a:t>
            </a:r>
            <a:r>
              <a:rPr lang="en-GB" sz="1100" dirty="0" smtClean="0"/>
              <a:t>G,  </a:t>
            </a:r>
            <a:r>
              <a:rPr lang="en-GB" sz="1100" dirty="0" err="1"/>
              <a:t>Fabbrizi</a:t>
            </a:r>
            <a:r>
              <a:rPr lang="en-GB" sz="1100" dirty="0"/>
              <a:t> </a:t>
            </a:r>
            <a:r>
              <a:rPr lang="en-GB" sz="1100" dirty="0" smtClean="0"/>
              <a:t>MR, </a:t>
            </a:r>
            <a:r>
              <a:rPr lang="en-GB" sz="1100" dirty="0"/>
              <a:t>Flores </a:t>
            </a:r>
            <a:r>
              <a:rPr lang="en-GB" sz="1100" dirty="0" err="1"/>
              <a:t>Trusso</a:t>
            </a:r>
            <a:r>
              <a:rPr lang="en-GB" sz="1100" dirty="0"/>
              <a:t> </a:t>
            </a:r>
            <a:r>
              <a:rPr lang="en-GB" sz="1100" dirty="0" smtClean="0"/>
              <a:t>L, </a:t>
            </a:r>
            <a:r>
              <a:rPr lang="en-GB" sz="1100" dirty="0" err="1"/>
              <a:t>Villaggi</a:t>
            </a:r>
            <a:r>
              <a:rPr lang="en-GB" sz="1100" dirty="0"/>
              <a:t> C.</a:t>
            </a:r>
            <a:endParaRPr lang="es-AR" sz="1100" dirty="0"/>
          </a:p>
        </p:txBody>
      </p:sp>
      <p:sp>
        <p:nvSpPr>
          <p:cNvPr id="99" name="Google Shape;99;p2"/>
          <p:cNvSpPr/>
          <p:nvPr/>
        </p:nvSpPr>
        <p:spPr>
          <a:xfrm>
            <a:off x="11352584" y="199750"/>
            <a:ext cx="5850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200" b="0" i="0" u="none" strike="noStrike" cap="none" dirty="0">
                <a:solidFill>
                  <a:schemeClr val="dk1"/>
                </a:solidFill>
                <a:latin typeface="Calibri"/>
                <a:ea typeface="Calibri"/>
                <a:cs typeface="Calibri"/>
                <a:sym typeface="Calibri"/>
              </a:rPr>
              <a:t>ID </a:t>
            </a:r>
            <a:r>
              <a:rPr lang="es-AR" sz="1200" dirty="0" smtClean="0">
                <a:solidFill>
                  <a:schemeClr val="dk1"/>
                </a:solidFill>
                <a:latin typeface="Calibri"/>
                <a:ea typeface="Calibri"/>
                <a:cs typeface="Calibri"/>
                <a:sym typeface="Calibri"/>
              </a:rPr>
              <a:t>426</a:t>
            </a:r>
            <a:endParaRPr sz="1200" b="0" i="0" u="none" strike="noStrike" cap="none" dirty="0">
              <a:solidFill>
                <a:schemeClr val="dk1"/>
              </a:solidFill>
              <a:latin typeface="Calibri"/>
              <a:ea typeface="Calibri"/>
              <a:cs typeface="Calibri"/>
              <a:sym typeface="Calibri"/>
            </a:endParaRPr>
          </a:p>
        </p:txBody>
      </p:sp>
      <p:sp>
        <p:nvSpPr>
          <p:cNvPr id="2" name="1 CuadroTexto"/>
          <p:cNvSpPr txBox="1"/>
          <p:nvPr/>
        </p:nvSpPr>
        <p:spPr>
          <a:xfrm>
            <a:off x="523874" y="1412776"/>
            <a:ext cx="3627910" cy="461665"/>
          </a:xfrm>
          <a:prstGeom prst="rect">
            <a:avLst/>
          </a:prstGeom>
          <a:solidFill>
            <a:schemeClr val="accent4"/>
          </a:solidFill>
        </p:spPr>
        <p:txBody>
          <a:bodyPr wrap="square" rtlCol="0">
            <a:spAutoFit/>
          </a:bodyPr>
          <a:lstStyle/>
          <a:p>
            <a:r>
              <a:rPr lang="es-AR" sz="2400" dirty="0" err="1" smtClean="0">
                <a:latin typeface="Roboto Slab" pitchFamily="2" charset="0"/>
                <a:ea typeface="Roboto Slab" pitchFamily="2" charset="0"/>
              </a:rPr>
              <a:t>Materials</a:t>
            </a:r>
            <a:r>
              <a:rPr lang="es-AR" sz="2400" dirty="0" smtClean="0">
                <a:latin typeface="Roboto Slab" pitchFamily="2" charset="0"/>
                <a:ea typeface="Roboto Slab" pitchFamily="2" charset="0"/>
              </a:rPr>
              <a:t> and </a:t>
            </a:r>
            <a:r>
              <a:rPr lang="es-AR" sz="2400" dirty="0" err="1" smtClean="0">
                <a:latin typeface="Roboto Slab" pitchFamily="2" charset="0"/>
                <a:ea typeface="Roboto Slab" pitchFamily="2" charset="0"/>
              </a:rPr>
              <a:t>methods</a:t>
            </a:r>
            <a:endParaRPr lang="es-AR" sz="2400" dirty="0">
              <a:latin typeface="Roboto Slab" pitchFamily="2" charset="0"/>
              <a:ea typeface="Roboto Slab" pitchFamily="2" charset="0"/>
            </a:endParaRPr>
          </a:p>
        </p:txBody>
      </p:sp>
      <p:pic>
        <p:nvPicPr>
          <p:cNvPr id="1026" name="Picture 2" descr="C:\Users\Kate\Downloads\how-to-draw-mouse-4-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80" y="2757780"/>
            <a:ext cx="2222089" cy="1197314"/>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94157" y="2072835"/>
            <a:ext cx="2592288" cy="738664"/>
          </a:xfrm>
          <a:prstGeom prst="rect">
            <a:avLst/>
          </a:prstGeom>
          <a:noFill/>
        </p:spPr>
        <p:txBody>
          <a:bodyPr wrap="square" rtlCol="0">
            <a:spAutoFit/>
          </a:bodyPr>
          <a:lstStyle/>
          <a:p>
            <a:pPr algn="just"/>
            <a:r>
              <a:rPr lang="en-GB" dirty="0" smtClean="0">
                <a:latin typeface="Bahnschrift Light" pitchFamily="34" charset="0"/>
              </a:rPr>
              <a:t>7 </a:t>
            </a:r>
            <a:r>
              <a:rPr lang="en-GB" dirty="0" err="1" smtClean="0">
                <a:latin typeface="Bahnschrift Light" pitchFamily="34" charset="0"/>
              </a:rPr>
              <a:t>Wistar</a:t>
            </a:r>
            <a:r>
              <a:rPr lang="en-GB" dirty="0" smtClean="0">
                <a:latin typeface="Bahnschrift Light" pitchFamily="34" charset="0"/>
              </a:rPr>
              <a:t> rats of </a:t>
            </a:r>
            <a:r>
              <a:rPr lang="en-GB" dirty="0">
                <a:latin typeface="Bahnschrift Light" pitchFamily="34" charset="0"/>
              </a:rPr>
              <a:t>250 + 30 g </a:t>
            </a:r>
            <a:r>
              <a:rPr lang="en-GB" dirty="0" smtClean="0">
                <a:latin typeface="Bahnschrift Light" pitchFamily="34" charset="0"/>
              </a:rPr>
              <a:t>, divided into two </a:t>
            </a:r>
            <a:r>
              <a:rPr lang="en-GB" dirty="0">
                <a:latin typeface="Bahnschrift Light" pitchFamily="34" charset="0"/>
              </a:rPr>
              <a:t>groups (A and B) </a:t>
            </a:r>
            <a:r>
              <a:rPr lang="en-GB" dirty="0" smtClean="0">
                <a:latin typeface="Bahnschrift Light" pitchFamily="34" charset="0"/>
              </a:rPr>
              <a:t>were </a:t>
            </a:r>
            <a:r>
              <a:rPr lang="en-GB" dirty="0">
                <a:latin typeface="Bahnschrift Light" pitchFamily="34" charset="0"/>
              </a:rPr>
              <a:t>studied.</a:t>
            </a:r>
            <a:endParaRPr lang="es-AR" dirty="0">
              <a:latin typeface="Bahnschrift Light" pitchFamily="34" charset="0"/>
            </a:endParaRPr>
          </a:p>
        </p:txBody>
      </p:sp>
      <p:sp>
        <p:nvSpPr>
          <p:cNvPr id="4" name="3 CuadroTexto"/>
          <p:cNvSpPr txBox="1"/>
          <p:nvPr/>
        </p:nvSpPr>
        <p:spPr>
          <a:xfrm>
            <a:off x="2961064" y="2648041"/>
            <a:ext cx="3927024" cy="2523768"/>
          </a:xfrm>
          <a:prstGeom prst="rect">
            <a:avLst/>
          </a:prstGeom>
          <a:noFill/>
        </p:spPr>
        <p:txBody>
          <a:bodyPr wrap="square" rtlCol="0">
            <a:spAutoFit/>
          </a:bodyPr>
          <a:lstStyle/>
          <a:p>
            <a:pPr marL="285750" indent="-285750">
              <a:buFont typeface="Arial" pitchFamily="34" charset="0"/>
              <a:buChar char="•"/>
            </a:pPr>
            <a:r>
              <a:rPr lang="es-AR" sz="1800" dirty="0" err="1" smtClean="0">
                <a:latin typeface="Bahnschrift Light" pitchFamily="34" charset="0"/>
              </a:rPr>
              <a:t>Anaesthesia</a:t>
            </a:r>
            <a:r>
              <a:rPr lang="es-AR" sz="1800" dirty="0" smtClean="0">
                <a:latin typeface="Bahnschrift Light" pitchFamily="34" charset="0"/>
              </a:rPr>
              <a:t> </a:t>
            </a:r>
            <a:r>
              <a:rPr lang="es-AR" sz="1800" dirty="0" err="1" smtClean="0">
                <a:latin typeface="Bahnschrift Light" pitchFamily="34" charset="0"/>
              </a:rPr>
              <a:t>with</a:t>
            </a:r>
            <a:r>
              <a:rPr lang="es-AR" sz="1800" dirty="0" smtClean="0">
                <a:latin typeface="Bahnschrift Light" pitchFamily="34" charset="0"/>
              </a:rPr>
              <a:t> </a:t>
            </a:r>
            <a:r>
              <a:rPr lang="es-AR" sz="1800" dirty="0" err="1" smtClean="0">
                <a:latin typeface="Bahnschrift Light" pitchFamily="34" charset="0"/>
              </a:rPr>
              <a:t>ether</a:t>
            </a:r>
            <a:endParaRPr lang="es-AR" sz="1800" dirty="0" smtClean="0">
              <a:latin typeface="Bahnschrift Light" pitchFamily="34" charset="0"/>
            </a:endParaRPr>
          </a:p>
          <a:p>
            <a:pPr marL="285750" indent="-285750">
              <a:buFont typeface="Arial" pitchFamily="34" charset="0"/>
              <a:buChar char="•"/>
            </a:pPr>
            <a:r>
              <a:rPr lang="es-AR" sz="1800" dirty="0" smtClean="0">
                <a:latin typeface="Bahnschrift Light" pitchFamily="34" charset="0"/>
              </a:rPr>
              <a:t>Abdominal </a:t>
            </a:r>
            <a:r>
              <a:rPr lang="es-AR" sz="1800" dirty="0" err="1" smtClean="0">
                <a:latin typeface="Bahnschrift Light" pitchFamily="34" charset="0"/>
              </a:rPr>
              <a:t>Laparotomy</a:t>
            </a:r>
            <a:endParaRPr lang="es-AR" sz="1800" dirty="0" smtClean="0">
              <a:latin typeface="Bahnschrift Light" pitchFamily="34" charset="0"/>
            </a:endParaRPr>
          </a:p>
          <a:p>
            <a:pPr marL="285750" indent="-285750">
              <a:buFont typeface="Arial" pitchFamily="34" charset="0"/>
              <a:buChar char="•"/>
            </a:pPr>
            <a:r>
              <a:rPr lang="es-AR" sz="1800" b="1" dirty="0" err="1" smtClean="0">
                <a:latin typeface="Bahnschrift Light" pitchFamily="34" charset="0"/>
              </a:rPr>
              <a:t>Injection</a:t>
            </a:r>
            <a:r>
              <a:rPr lang="es-AR" sz="1800" b="1" dirty="0" smtClean="0">
                <a:latin typeface="Bahnschrift Light" pitchFamily="34" charset="0"/>
              </a:rPr>
              <a:t> of </a:t>
            </a:r>
            <a:r>
              <a:rPr lang="en-GB" sz="1800" b="1" dirty="0">
                <a:latin typeface="Bahnschrift Light" pitchFamily="34" charset="0"/>
              </a:rPr>
              <a:t>physiological </a:t>
            </a:r>
            <a:r>
              <a:rPr lang="en-GB" sz="1800" b="1" dirty="0" smtClean="0">
                <a:latin typeface="Bahnschrift Light" pitchFamily="34" charset="0"/>
              </a:rPr>
              <a:t>solution </a:t>
            </a:r>
            <a:r>
              <a:rPr lang="en-GB" sz="1800" b="1" dirty="0">
                <a:latin typeface="Bahnschrift Light" pitchFamily="34" charset="0"/>
              </a:rPr>
              <a:t>+ 0.5 mg 70% </a:t>
            </a:r>
            <a:r>
              <a:rPr lang="en-GB" sz="1800" b="1" dirty="0" smtClean="0">
                <a:latin typeface="Bahnschrift Light" pitchFamily="34" charset="0"/>
              </a:rPr>
              <a:t>AC</a:t>
            </a:r>
            <a:r>
              <a:rPr lang="es-AR" sz="1800" b="1" dirty="0" smtClean="0">
                <a:latin typeface="Bahnschrift Light" pitchFamily="34" charset="0"/>
              </a:rPr>
              <a:t> in </a:t>
            </a:r>
            <a:r>
              <a:rPr lang="es-AR" sz="1800" b="1" dirty="0" err="1" smtClean="0">
                <a:latin typeface="Bahnschrift Light" pitchFamily="34" charset="0"/>
              </a:rPr>
              <a:t>the</a:t>
            </a:r>
            <a:r>
              <a:rPr lang="es-AR" sz="1800" b="1" dirty="0" smtClean="0">
                <a:latin typeface="Bahnschrift Light" pitchFamily="34" charset="0"/>
              </a:rPr>
              <a:t> </a:t>
            </a:r>
            <a:r>
              <a:rPr lang="en-GB" sz="1800" b="1" dirty="0" err="1" smtClean="0">
                <a:latin typeface="Bahnschrift Light" pitchFamily="34" charset="0"/>
              </a:rPr>
              <a:t>subserosal</a:t>
            </a:r>
            <a:r>
              <a:rPr lang="en-GB" sz="1800" b="1" dirty="0" smtClean="0">
                <a:latin typeface="Bahnschrift Light" pitchFamily="34" charset="0"/>
              </a:rPr>
              <a:t> </a:t>
            </a:r>
            <a:r>
              <a:rPr lang="en-GB" sz="1800" b="1" dirty="0">
                <a:latin typeface="Bahnschrift Light" pitchFamily="34" charset="0"/>
              </a:rPr>
              <a:t>space of the anterior gastric face (union of the gastric body with the </a:t>
            </a:r>
            <a:r>
              <a:rPr lang="en-GB" sz="1800" b="1" dirty="0" err="1">
                <a:latin typeface="Bahnschrift Light" pitchFamily="34" charset="0"/>
              </a:rPr>
              <a:t>antrum</a:t>
            </a:r>
            <a:r>
              <a:rPr lang="en-GB" sz="1800" b="1" dirty="0" smtClean="0">
                <a:latin typeface="Bahnschrift Light" pitchFamily="34" charset="0"/>
              </a:rPr>
              <a:t>)</a:t>
            </a:r>
          </a:p>
          <a:p>
            <a:pPr marL="285750" indent="-285750">
              <a:buFont typeface="Arial" pitchFamily="34" charset="0"/>
              <a:buChar char="•"/>
            </a:pPr>
            <a:r>
              <a:rPr lang="en-GB" sz="1800" dirty="0" smtClean="0">
                <a:latin typeface="Bahnschrift Light" pitchFamily="34" charset="0"/>
              </a:rPr>
              <a:t>Closure of the laparotomy</a:t>
            </a:r>
          </a:p>
          <a:p>
            <a:pPr marL="285750" indent="-285750">
              <a:buFont typeface="Arial" pitchFamily="34" charset="0"/>
              <a:buChar char="•"/>
            </a:pPr>
            <a:endParaRPr lang="es-AR" dirty="0"/>
          </a:p>
        </p:txBody>
      </p:sp>
      <p:cxnSp>
        <p:nvCxnSpPr>
          <p:cNvPr id="8" name="7 Conector recto de flecha"/>
          <p:cNvCxnSpPr/>
          <p:nvPr/>
        </p:nvCxnSpPr>
        <p:spPr>
          <a:xfrm>
            <a:off x="2236244" y="3657673"/>
            <a:ext cx="916716"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0" name="9 Conector angular"/>
          <p:cNvCxnSpPr/>
          <p:nvPr/>
        </p:nvCxnSpPr>
        <p:spPr>
          <a:xfrm flipV="1">
            <a:off x="6095999" y="2271455"/>
            <a:ext cx="1305411" cy="753171"/>
          </a:xfrm>
          <a:prstGeom prst="bentConnector3">
            <a:avLst>
              <a:gd name="adj1" fmla="val 50000"/>
            </a:avLst>
          </a:prstGeom>
          <a:ln>
            <a:tailEnd type="arrow"/>
          </a:ln>
        </p:spPr>
        <p:style>
          <a:lnRef idx="3">
            <a:schemeClr val="accent4"/>
          </a:lnRef>
          <a:fillRef idx="0">
            <a:schemeClr val="accent4"/>
          </a:fillRef>
          <a:effectRef idx="2">
            <a:schemeClr val="accent4"/>
          </a:effectRef>
          <a:fontRef idx="minor">
            <a:schemeClr val="tx1"/>
          </a:fontRef>
        </p:style>
      </p:cxnSp>
      <p:sp>
        <p:nvSpPr>
          <p:cNvPr id="27" name="26 CuadroTexto"/>
          <p:cNvSpPr txBox="1"/>
          <p:nvPr/>
        </p:nvSpPr>
        <p:spPr>
          <a:xfrm>
            <a:off x="6930085" y="4581128"/>
            <a:ext cx="4867917" cy="2031325"/>
          </a:xfrm>
          <a:prstGeom prst="rect">
            <a:avLst/>
          </a:prstGeom>
          <a:noFill/>
        </p:spPr>
        <p:txBody>
          <a:bodyPr wrap="square" rtlCol="0">
            <a:spAutoFit/>
          </a:bodyPr>
          <a:lstStyle/>
          <a:p>
            <a:pPr marL="285750" indent="-285750">
              <a:buFont typeface="Arial" pitchFamily="34" charset="0"/>
              <a:buChar char="•"/>
            </a:pPr>
            <a:r>
              <a:rPr lang="es-AR" sz="1800" dirty="0" err="1" smtClean="0">
                <a:latin typeface="Bahnschrift Light" pitchFamily="34" charset="0"/>
              </a:rPr>
              <a:t>Anaesthesia</a:t>
            </a:r>
            <a:r>
              <a:rPr lang="es-AR" sz="1800" dirty="0" smtClean="0">
                <a:latin typeface="Bahnschrift Light" pitchFamily="34" charset="0"/>
              </a:rPr>
              <a:t> </a:t>
            </a:r>
            <a:r>
              <a:rPr lang="es-AR" sz="1800" dirty="0" err="1" smtClean="0">
                <a:latin typeface="Bahnschrift Light" pitchFamily="34" charset="0"/>
              </a:rPr>
              <a:t>with</a:t>
            </a:r>
            <a:r>
              <a:rPr lang="es-AR" sz="1800" dirty="0" smtClean="0">
                <a:latin typeface="Bahnschrift Light" pitchFamily="34" charset="0"/>
              </a:rPr>
              <a:t> </a:t>
            </a:r>
            <a:r>
              <a:rPr lang="es-AR" sz="1800" dirty="0" err="1" smtClean="0">
                <a:latin typeface="Bahnschrift Light" pitchFamily="34" charset="0"/>
              </a:rPr>
              <a:t>ether</a:t>
            </a:r>
            <a:endParaRPr lang="es-AR" sz="1800" dirty="0" smtClean="0">
              <a:latin typeface="Bahnschrift Light" pitchFamily="34" charset="0"/>
            </a:endParaRPr>
          </a:p>
          <a:p>
            <a:pPr marL="285750" indent="-285750">
              <a:buFont typeface="Arial" pitchFamily="34" charset="0"/>
              <a:buChar char="•"/>
            </a:pPr>
            <a:r>
              <a:rPr lang="es-AR" sz="1800" dirty="0" err="1" smtClean="0">
                <a:latin typeface="Bahnschrift Light" pitchFamily="34" charset="0"/>
              </a:rPr>
              <a:t>Removal</a:t>
            </a:r>
            <a:r>
              <a:rPr lang="es-AR" sz="1800" dirty="0" smtClean="0">
                <a:latin typeface="Bahnschrift Light" pitchFamily="34" charset="0"/>
              </a:rPr>
              <a:t> and </a:t>
            </a:r>
            <a:r>
              <a:rPr lang="es-AR" sz="1800" dirty="0" err="1" smtClean="0">
                <a:latin typeface="Bahnschrift Light" pitchFamily="34" charset="0"/>
              </a:rPr>
              <a:t>dissection</a:t>
            </a:r>
            <a:r>
              <a:rPr lang="es-AR" sz="1800" dirty="0" smtClean="0">
                <a:latin typeface="Bahnschrift Light" pitchFamily="34" charset="0"/>
              </a:rPr>
              <a:t> of </a:t>
            </a:r>
            <a:r>
              <a:rPr lang="es-AR" sz="1800" dirty="0" err="1" smtClean="0">
                <a:latin typeface="Bahnschrift Light" pitchFamily="34" charset="0"/>
              </a:rPr>
              <a:t>the</a:t>
            </a:r>
            <a:r>
              <a:rPr lang="es-AR" sz="1800" dirty="0" smtClean="0">
                <a:latin typeface="Bahnschrift Light" pitchFamily="34" charset="0"/>
              </a:rPr>
              <a:t> </a:t>
            </a:r>
            <a:r>
              <a:rPr lang="es-AR" sz="1800" dirty="0" err="1" smtClean="0">
                <a:latin typeface="Bahnschrift Light" pitchFamily="34" charset="0"/>
              </a:rPr>
              <a:t>stomach</a:t>
            </a:r>
            <a:endParaRPr lang="es-AR" sz="1800" dirty="0" smtClean="0">
              <a:latin typeface="Bahnschrift Light" pitchFamily="34" charset="0"/>
            </a:endParaRPr>
          </a:p>
          <a:p>
            <a:pPr marL="285750" indent="-285750">
              <a:buFont typeface="Arial" pitchFamily="34" charset="0"/>
              <a:buChar char="•"/>
            </a:pPr>
            <a:r>
              <a:rPr lang="es-AR" sz="1800" dirty="0" err="1" smtClean="0">
                <a:latin typeface="Bahnschrift Light" pitchFamily="34" charset="0"/>
              </a:rPr>
              <a:t>Quantification</a:t>
            </a:r>
            <a:r>
              <a:rPr lang="es-AR" sz="1800" dirty="0" smtClean="0">
                <a:latin typeface="Bahnschrift Light" pitchFamily="34" charset="0"/>
              </a:rPr>
              <a:t> of </a:t>
            </a:r>
            <a:r>
              <a:rPr lang="es-AR" sz="1800" dirty="0" err="1" smtClean="0">
                <a:latin typeface="Bahnschrift Light" pitchFamily="34" charset="0"/>
              </a:rPr>
              <a:t>the</a:t>
            </a:r>
            <a:r>
              <a:rPr lang="es-AR" sz="1800" dirty="0" smtClean="0">
                <a:latin typeface="Bahnschrift Light" pitchFamily="34" charset="0"/>
              </a:rPr>
              <a:t> </a:t>
            </a:r>
            <a:r>
              <a:rPr lang="es-AR" sz="1800" dirty="0" err="1" smtClean="0">
                <a:latin typeface="Bahnschrift Light" pitchFamily="34" charset="0"/>
              </a:rPr>
              <a:t>macroscopic</a:t>
            </a:r>
            <a:r>
              <a:rPr lang="es-AR" sz="1800" dirty="0" smtClean="0">
                <a:latin typeface="Bahnschrift Light" pitchFamily="34" charset="0"/>
              </a:rPr>
              <a:t> </a:t>
            </a:r>
            <a:r>
              <a:rPr lang="es-AR" sz="1800" dirty="0" err="1" smtClean="0">
                <a:latin typeface="Bahnschrift Light" pitchFamily="34" charset="0"/>
              </a:rPr>
              <a:t>lesion</a:t>
            </a:r>
            <a:r>
              <a:rPr lang="es-AR" sz="1800" dirty="0" smtClean="0">
                <a:latin typeface="Bahnschrift Light" pitchFamily="34" charset="0"/>
              </a:rPr>
              <a:t> </a:t>
            </a:r>
            <a:r>
              <a:rPr lang="es-AR" sz="1800" dirty="0" err="1" smtClean="0">
                <a:latin typeface="Bahnschrift Light" pitchFamily="34" charset="0"/>
              </a:rPr>
              <a:t>by</a:t>
            </a:r>
            <a:r>
              <a:rPr lang="es-AR" sz="1800" dirty="0" smtClean="0">
                <a:latin typeface="Bahnschrift Light" pitchFamily="34" charset="0"/>
              </a:rPr>
              <a:t> </a:t>
            </a:r>
            <a:r>
              <a:rPr lang="es-AR" sz="1800" dirty="0" err="1" smtClean="0">
                <a:latin typeface="Bahnschrift Light" pitchFamily="34" charset="0"/>
              </a:rPr>
              <a:t>planimetry</a:t>
            </a:r>
            <a:endParaRPr lang="es-AR" sz="1800" dirty="0" smtClean="0">
              <a:latin typeface="Bahnschrift Light" pitchFamily="34" charset="0"/>
            </a:endParaRPr>
          </a:p>
          <a:p>
            <a:pPr marL="285750" indent="-285750">
              <a:buFont typeface="Arial" pitchFamily="34" charset="0"/>
              <a:buChar char="•"/>
            </a:pPr>
            <a:r>
              <a:rPr lang="es-AR" sz="1800" dirty="0" err="1" smtClean="0">
                <a:latin typeface="Bahnschrift Light" pitchFamily="34" charset="0"/>
              </a:rPr>
              <a:t>Obtention</a:t>
            </a:r>
            <a:r>
              <a:rPr lang="es-AR" sz="1800" dirty="0" smtClean="0">
                <a:latin typeface="Bahnschrift Light" pitchFamily="34" charset="0"/>
              </a:rPr>
              <a:t> of </a:t>
            </a:r>
            <a:r>
              <a:rPr lang="es-AR" sz="1800" dirty="0" err="1" smtClean="0">
                <a:latin typeface="Bahnschrift Light" pitchFamily="34" charset="0"/>
              </a:rPr>
              <a:t>samples</a:t>
            </a:r>
            <a:r>
              <a:rPr lang="es-AR" sz="1800" dirty="0" smtClean="0">
                <a:latin typeface="Bahnschrift Light" pitchFamily="34" charset="0"/>
              </a:rPr>
              <a:t> </a:t>
            </a:r>
            <a:r>
              <a:rPr lang="es-AR" sz="1800" dirty="0" err="1" smtClean="0">
                <a:latin typeface="Bahnschrift Light" pitchFamily="34" charset="0"/>
              </a:rPr>
              <a:t>for</a:t>
            </a:r>
            <a:r>
              <a:rPr lang="es-AR" sz="1800" dirty="0" smtClean="0">
                <a:latin typeface="Bahnschrift Light" pitchFamily="34" charset="0"/>
              </a:rPr>
              <a:t> OM </a:t>
            </a:r>
            <a:r>
              <a:rPr lang="es-AR" sz="1800" dirty="0" err="1" smtClean="0">
                <a:latin typeface="Bahnschrift Light" pitchFamily="34" charset="0"/>
              </a:rPr>
              <a:t>observation</a:t>
            </a:r>
            <a:r>
              <a:rPr lang="es-AR" sz="1800" dirty="0" smtClean="0">
                <a:latin typeface="Bahnschrift Light" pitchFamily="34" charset="0"/>
              </a:rPr>
              <a:t> </a:t>
            </a:r>
            <a:r>
              <a:rPr lang="es-AR" sz="1800" dirty="0" err="1" smtClean="0">
                <a:latin typeface="Bahnschrift Light" pitchFamily="34" charset="0"/>
              </a:rPr>
              <a:t>after</a:t>
            </a:r>
            <a:r>
              <a:rPr lang="es-AR" sz="1800" dirty="0" smtClean="0">
                <a:latin typeface="Bahnschrift Light" pitchFamily="34" charset="0"/>
              </a:rPr>
              <a:t> </a:t>
            </a:r>
            <a:r>
              <a:rPr lang="es-AR" sz="1800" dirty="0" err="1" smtClean="0">
                <a:latin typeface="Bahnschrift Light" pitchFamily="34" charset="0"/>
              </a:rPr>
              <a:t>staining</a:t>
            </a:r>
            <a:r>
              <a:rPr lang="es-AR" sz="1800" dirty="0" smtClean="0">
                <a:latin typeface="Bahnschrift Light" pitchFamily="34" charset="0"/>
              </a:rPr>
              <a:t> </a:t>
            </a:r>
            <a:r>
              <a:rPr lang="es-AR" sz="1800" dirty="0" err="1" smtClean="0">
                <a:latin typeface="Bahnschrift Light" pitchFamily="34" charset="0"/>
              </a:rPr>
              <a:t>with</a:t>
            </a:r>
            <a:r>
              <a:rPr lang="es-AR" sz="1800" dirty="0" smtClean="0">
                <a:latin typeface="Bahnschrift Light" pitchFamily="34" charset="0"/>
              </a:rPr>
              <a:t> </a:t>
            </a:r>
            <a:r>
              <a:rPr lang="es-AR" sz="1800" dirty="0" err="1" smtClean="0">
                <a:latin typeface="Bahnschrift Light" pitchFamily="34" charset="0"/>
              </a:rPr>
              <a:t>Hematoxilin</a:t>
            </a:r>
            <a:r>
              <a:rPr lang="es-AR" sz="1800" dirty="0" smtClean="0">
                <a:latin typeface="Bahnschrift Light" pitchFamily="34" charset="0"/>
              </a:rPr>
              <a:t> and </a:t>
            </a:r>
            <a:r>
              <a:rPr lang="es-AR" sz="1800" dirty="0" err="1" smtClean="0">
                <a:latin typeface="Bahnschrift Light" pitchFamily="34" charset="0"/>
              </a:rPr>
              <a:t>Eosin</a:t>
            </a:r>
            <a:r>
              <a:rPr lang="es-AR" sz="1800" dirty="0" smtClean="0">
                <a:latin typeface="Bahnschrift Light" pitchFamily="34" charset="0"/>
              </a:rPr>
              <a:t>, PAS and </a:t>
            </a:r>
            <a:r>
              <a:rPr lang="es-AR" sz="1800" dirty="0" err="1" smtClean="0">
                <a:latin typeface="Bahnschrift Light" pitchFamily="34" charset="0"/>
              </a:rPr>
              <a:t>Alcian</a:t>
            </a:r>
            <a:r>
              <a:rPr lang="es-AR" sz="1800" dirty="0" smtClean="0">
                <a:latin typeface="Bahnschrift Light" pitchFamily="34" charset="0"/>
              </a:rPr>
              <a:t> Blue</a:t>
            </a:r>
            <a:endParaRPr lang="es-AR" sz="1800" dirty="0">
              <a:latin typeface="Bahnschrift Light" pitchFamily="34" charset="0"/>
            </a:endParaRPr>
          </a:p>
        </p:txBody>
      </p:sp>
      <p:grpSp>
        <p:nvGrpSpPr>
          <p:cNvPr id="30" name="29 Grupo"/>
          <p:cNvGrpSpPr/>
          <p:nvPr/>
        </p:nvGrpSpPr>
        <p:grpSpPr>
          <a:xfrm>
            <a:off x="7741431" y="1346762"/>
            <a:ext cx="3119079" cy="2808312"/>
            <a:chOff x="7983876" y="2024845"/>
            <a:chExt cx="3119079" cy="2808312"/>
          </a:xfrm>
        </p:grpSpPr>
        <p:sp>
          <p:nvSpPr>
            <p:cNvPr id="28" name="27 Rectángulo redondeado"/>
            <p:cNvSpPr/>
            <p:nvPr/>
          </p:nvSpPr>
          <p:spPr>
            <a:xfrm>
              <a:off x="7983876" y="2024845"/>
              <a:ext cx="3119079" cy="2808312"/>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a:p>
          </p:txBody>
        </p:sp>
        <p:sp>
          <p:nvSpPr>
            <p:cNvPr id="5" name="4 CuadroTexto"/>
            <p:cNvSpPr txBox="1"/>
            <p:nvPr/>
          </p:nvSpPr>
          <p:spPr>
            <a:xfrm>
              <a:off x="8832303" y="2350808"/>
              <a:ext cx="1368152"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AR" sz="2000" dirty="0" err="1" smtClean="0"/>
                <a:t>Group</a:t>
              </a:r>
              <a:r>
                <a:rPr lang="es-AR" sz="2000" dirty="0" smtClean="0"/>
                <a:t> A</a:t>
              </a:r>
              <a:endParaRPr lang="es-AR" sz="2000" dirty="0"/>
            </a:p>
          </p:txBody>
        </p:sp>
        <p:sp>
          <p:nvSpPr>
            <p:cNvPr id="13" name="12 CuadroTexto"/>
            <p:cNvSpPr txBox="1"/>
            <p:nvPr/>
          </p:nvSpPr>
          <p:spPr>
            <a:xfrm>
              <a:off x="8832304" y="3575993"/>
              <a:ext cx="136815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2000" dirty="0" err="1" smtClean="0"/>
                <a:t>Group</a:t>
              </a:r>
              <a:r>
                <a:rPr lang="es-AR" sz="2000" dirty="0" smtClean="0"/>
                <a:t> B</a:t>
              </a:r>
              <a:endParaRPr lang="es-AR" sz="2000" dirty="0"/>
            </a:p>
          </p:txBody>
        </p:sp>
        <p:sp>
          <p:nvSpPr>
            <p:cNvPr id="6" name="5 CuadroTexto"/>
            <p:cNvSpPr txBox="1"/>
            <p:nvPr/>
          </p:nvSpPr>
          <p:spPr>
            <a:xfrm>
              <a:off x="8035582" y="2789532"/>
              <a:ext cx="2961595" cy="646331"/>
            </a:xfrm>
            <a:prstGeom prst="rect">
              <a:avLst/>
            </a:prstGeom>
            <a:noFill/>
          </p:spPr>
          <p:txBody>
            <a:bodyPr wrap="square" rtlCol="0">
              <a:spAutoFit/>
            </a:bodyPr>
            <a:lstStyle/>
            <a:p>
              <a:pPr algn="ctr"/>
              <a:r>
                <a:rPr lang="es-AR" sz="1800" dirty="0" err="1" smtClean="0">
                  <a:latin typeface="Bahnschrift Light" pitchFamily="34" charset="0"/>
                </a:rPr>
                <a:t>Daily</a:t>
              </a:r>
              <a:r>
                <a:rPr lang="es-AR" sz="1800" dirty="0" smtClean="0">
                  <a:latin typeface="Bahnschrift Light" pitchFamily="34" charset="0"/>
                </a:rPr>
                <a:t> </a:t>
              </a:r>
              <a:r>
                <a:rPr lang="es-AR" sz="1800" dirty="0" err="1" smtClean="0">
                  <a:latin typeface="Bahnschrift Light" pitchFamily="34" charset="0"/>
                </a:rPr>
                <a:t>food</a:t>
              </a:r>
              <a:r>
                <a:rPr lang="es-AR" sz="1800" dirty="0" smtClean="0">
                  <a:latin typeface="Bahnschrift Light" pitchFamily="34" charset="0"/>
                </a:rPr>
                <a:t> and </a:t>
              </a:r>
              <a:r>
                <a:rPr lang="es-AR" sz="1800" dirty="0" err="1" smtClean="0">
                  <a:latin typeface="Bahnschrift Light" pitchFamily="34" charset="0"/>
                </a:rPr>
                <a:t>water</a:t>
              </a:r>
              <a:r>
                <a:rPr lang="es-AR" sz="1800" dirty="0" smtClean="0">
                  <a:latin typeface="Bahnschrift Light" pitchFamily="34" charset="0"/>
                </a:rPr>
                <a:t> </a:t>
              </a:r>
              <a:r>
                <a:rPr lang="es-AR" sz="1800" i="1" dirty="0" smtClean="0">
                  <a:latin typeface="Bahnschrift Light" pitchFamily="34" charset="0"/>
                </a:rPr>
                <a:t>ad libitum</a:t>
              </a:r>
              <a:r>
                <a:rPr lang="es-AR" sz="1800" dirty="0" smtClean="0">
                  <a:latin typeface="Bahnschrift Light" pitchFamily="34" charset="0"/>
                </a:rPr>
                <a:t> </a:t>
              </a:r>
              <a:r>
                <a:rPr lang="es-AR" sz="1800" dirty="0" err="1" smtClean="0">
                  <a:latin typeface="Bahnschrift Light" pitchFamily="34" charset="0"/>
                </a:rPr>
                <a:t>for</a:t>
              </a:r>
              <a:r>
                <a:rPr lang="es-AR" sz="1800" dirty="0" smtClean="0">
                  <a:latin typeface="Bahnschrift Light" pitchFamily="34" charset="0"/>
                </a:rPr>
                <a:t> </a:t>
              </a:r>
              <a:r>
                <a:rPr lang="es-AR" sz="1800" b="1" dirty="0" smtClean="0">
                  <a:latin typeface="Bahnschrift Light" pitchFamily="34" charset="0"/>
                </a:rPr>
                <a:t>5 </a:t>
              </a:r>
              <a:r>
                <a:rPr lang="es-AR" sz="1800" b="1" dirty="0" err="1" smtClean="0">
                  <a:latin typeface="Bahnschrift Light" pitchFamily="34" charset="0"/>
                </a:rPr>
                <a:t>days</a:t>
              </a:r>
              <a:endParaRPr lang="es-AR" sz="1800" b="1" dirty="0">
                <a:latin typeface="Bahnschrift Light" pitchFamily="34" charset="0"/>
              </a:endParaRPr>
            </a:p>
          </p:txBody>
        </p:sp>
        <p:sp>
          <p:nvSpPr>
            <p:cNvPr id="16" name="15 CuadroTexto"/>
            <p:cNvSpPr txBox="1"/>
            <p:nvPr/>
          </p:nvSpPr>
          <p:spPr>
            <a:xfrm>
              <a:off x="8125692" y="4029570"/>
              <a:ext cx="2961595" cy="646331"/>
            </a:xfrm>
            <a:prstGeom prst="rect">
              <a:avLst/>
            </a:prstGeom>
            <a:noFill/>
          </p:spPr>
          <p:txBody>
            <a:bodyPr wrap="square" rtlCol="0">
              <a:spAutoFit/>
            </a:bodyPr>
            <a:lstStyle/>
            <a:p>
              <a:pPr algn="ctr"/>
              <a:r>
                <a:rPr lang="es-AR" sz="1800" dirty="0" err="1" smtClean="0">
                  <a:latin typeface="Bahnschrift Light" pitchFamily="34" charset="0"/>
                </a:rPr>
                <a:t>Daily</a:t>
              </a:r>
              <a:r>
                <a:rPr lang="es-AR" sz="1800" dirty="0" smtClean="0">
                  <a:latin typeface="Bahnschrift Light" pitchFamily="34" charset="0"/>
                </a:rPr>
                <a:t> </a:t>
              </a:r>
              <a:r>
                <a:rPr lang="es-AR" sz="1800" dirty="0" err="1" smtClean="0">
                  <a:latin typeface="Bahnschrift Light" pitchFamily="34" charset="0"/>
                </a:rPr>
                <a:t>food</a:t>
              </a:r>
              <a:r>
                <a:rPr lang="es-AR" sz="1800" dirty="0" smtClean="0">
                  <a:latin typeface="Bahnschrift Light" pitchFamily="34" charset="0"/>
                </a:rPr>
                <a:t> and </a:t>
              </a:r>
              <a:r>
                <a:rPr lang="es-AR" sz="1800" dirty="0" err="1" smtClean="0">
                  <a:latin typeface="Bahnschrift Light" pitchFamily="34" charset="0"/>
                </a:rPr>
                <a:t>water</a:t>
              </a:r>
              <a:r>
                <a:rPr lang="es-AR" sz="1800" dirty="0" smtClean="0">
                  <a:latin typeface="Bahnschrift Light" pitchFamily="34" charset="0"/>
                </a:rPr>
                <a:t> </a:t>
              </a:r>
              <a:r>
                <a:rPr lang="es-AR" sz="1800" i="1" dirty="0" smtClean="0">
                  <a:latin typeface="Bahnschrift Light" pitchFamily="34" charset="0"/>
                </a:rPr>
                <a:t>ad libitum</a:t>
              </a:r>
              <a:r>
                <a:rPr lang="es-AR" sz="1800" dirty="0" smtClean="0">
                  <a:latin typeface="Bahnschrift Light" pitchFamily="34" charset="0"/>
                </a:rPr>
                <a:t> </a:t>
              </a:r>
              <a:r>
                <a:rPr lang="es-AR" sz="1800" dirty="0" err="1" smtClean="0">
                  <a:latin typeface="Bahnschrift Light" pitchFamily="34" charset="0"/>
                </a:rPr>
                <a:t>for</a:t>
              </a:r>
              <a:r>
                <a:rPr lang="es-AR" sz="1800" dirty="0" smtClean="0">
                  <a:latin typeface="Bahnschrift Light" pitchFamily="34" charset="0"/>
                </a:rPr>
                <a:t> </a:t>
              </a:r>
              <a:r>
                <a:rPr lang="es-AR" sz="1800" b="1" dirty="0" smtClean="0">
                  <a:latin typeface="Bahnschrift Light" pitchFamily="34" charset="0"/>
                </a:rPr>
                <a:t>21 </a:t>
              </a:r>
              <a:r>
                <a:rPr lang="es-AR" sz="1800" b="1" dirty="0" err="1" smtClean="0">
                  <a:latin typeface="Bahnschrift Light" pitchFamily="34" charset="0"/>
                </a:rPr>
                <a:t>days</a:t>
              </a:r>
              <a:endParaRPr lang="es-AR" sz="1800" b="1" dirty="0">
                <a:latin typeface="Bahnschrift Light" pitchFamily="34" charset="0"/>
              </a:endParaRPr>
            </a:p>
          </p:txBody>
        </p:sp>
      </p:grpSp>
      <p:cxnSp>
        <p:nvCxnSpPr>
          <p:cNvPr id="64" name="63 Conector recto de flecha"/>
          <p:cNvCxnSpPr/>
          <p:nvPr/>
        </p:nvCxnSpPr>
        <p:spPr>
          <a:xfrm>
            <a:off x="9273934" y="4221088"/>
            <a:ext cx="0" cy="36004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descr="Imagen que contiene interior, ventana, edificio, ducha&#10;&#10;Descripción generada automáticamente"/>
          <p:cNvPicPr preferRelativeResize="0"/>
          <p:nvPr/>
        </p:nvPicPr>
        <p:blipFill rotWithShape="1">
          <a:blip r:embed="rId3">
            <a:alphaModFix/>
          </a:blip>
          <a:srcRect/>
          <a:stretch/>
        </p:blipFill>
        <p:spPr>
          <a:xfrm>
            <a:off x="0" y="430"/>
            <a:ext cx="12192000" cy="6857139"/>
          </a:xfrm>
          <a:prstGeom prst="rect">
            <a:avLst/>
          </a:prstGeom>
          <a:noFill/>
          <a:ln>
            <a:noFill/>
          </a:ln>
        </p:spPr>
      </p:pic>
      <p:sp>
        <p:nvSpPr>
          <p:cNvPr id="105" name="Google Shape;105;p3"/>
          <p:cNvSpPr/>
          <p:nvPr/>
        </p:nvSpPr>
        <p:spPr>
          <a:xfrm>
            <a:off x="150436" y="1226696"/>
            <a:ext cx="11683240" cy="54793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06" name="Google Shape;106;p3"/>
          <p:cNvSpPr/>
          <p:nvPr/>
        </p:nvSpPr>
        <p:spPr>
          <a:xfrm>
            <a:off x="254380" y="163750"/>
            <a:ext cx="35439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Calibri"/>
              <a:ea typeface="Calibri"/>
              <a:cs typeface="Calibri"/>
              <a:sym typeface="Calibri"/>
            </a:endParaRPr>
          </a:p>
        </p:txBody>
      </p:sp>
      <p:pic>
        <p:nvPicPr>
          <p:cNvPr id="107" name="Google Shape;107;p3" descr="Imagen que contiene pájaro, ave, flor&#10;&#10;Descripción generada automáticamente"/>
          <p:cNvPicPr preferRelativeResize="0"/>
          <p:nvPr/>
        </p:nvPicPr>
        <p:blipFill rotWithShape="1">
          <a:blip r:embed="rId4">
            <a:alphaModFix/>
          </a:blip>
          <a:srcRect t="18223" b="35322"/>
          <a:stretch/>
        </p:blipFill>
        <p:spPr>
          <a:xfrm>
            <a:off x="352348" y="88183"/>
            <a:ext cx="3348000" cy="1015134"/>
          </a:xfrm>
          <a:prstGeom prst="rect">
            <a:avLst/>
          </a:prstGeom>
          <a:noFill/>
          <a:ln>
            <a:noFill/>
          </a:ln>
        </p:spPr>
      </p:pic>
      <p:sp>
        <p:nvSpPr>
          <p:cNvPr id="108" name="Google Shape;108;p3"/>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endParaRPr>
          </a:p>
          <a:p>
            <a:pPr marL="0" marR="0" lvl="0" indent="0" algn="ctr" rtl="0">
              <a:lnSpc>
                <a:spcPct val="100000"/>
              </a:lnSpc>
              <a:spcBef>
                <a:spcPts val="0"/>
              </a:spcBef>
              <a:spcAft>
                <a:spcPts val="0"/>
              </a:spcAft>
              <a:buNone/>
            </a:pPr>
            <a:endParaRPr sz="1100" b="1">
              <a:solidFill>
                <a:schemeClr val="dk1"/>
              </a:solidFill>
            </a:endParaRPr>
          </a:p>
          <a:p>
            <a:pPr marL="0" marR="0" lvl="0" indent="0" algn="ctr" rtl="0">
              <a:lnSpc>
                <a:spcPct val="100000"/>
              </a:lnSpc>
              <a:spcBef>
                <a:spcPts val="0"/>
              </a:spcBef>
              <a:spcAft>
                <a:spcPts val="0"/>
              </a:spcAft>
              <a:buNone/>
            </a:pPr>
            <a:r>
              <a:rPr lang="es-AR" sz="1100" b="1">
                <a:solidFill>
                  <a:schemeClr val="dk1"/>
                </a:solidFill>
              </a:rPr>
              <a:t>‘</a:t>
            </a:r>
            <a:endParaRPr sz="1100" b="1">
              <a:solidFill>
                <a:schemeClr val="dk1"/>
              </a:solidFill>
            </a:endParaRPr>
          </a:p>
        </p:txBody>
      </p:sp>
      <p:sp>
        <p:nvSpPr>
          <p:cNvPr id="109" name="Google Shape;109;p3"/>
          <p:cNvSpPr/>
          <p:nvPr/>
        </p:nvSpPr>
        <p:spPr>
          <a:xfrm>
            <a:off x="11077887" y="199750"/>
            <a:ext cx="859733"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 name="Google Shape;98;p2"/>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algn="ctr"/>
            <a:r>
              <a:rPr lang="es-AR" sz="1200" b="1" dirty="0" smtClean="0">
                <a:solidFill>
                  <a:schemeClr val="dk1"/>
                </a:solidFill>
              </a:rPr>
              <a:t>‘</a:t>
            </a:r>
            <a:r>
              <a:rPr lang="en-GB" sz="1200" b="1" dirty="0"/>
              <a:t>STIMULATION OF CELL LINEAGES INVOLVED IN THE REPAIR OF THE GASTRIC MUCOSA (MG) DUE TO THE ULCEROGENIC ACTION OF ACETIC ACID (AC) IN </a:t>
            </a:r>
            <a:r>
              <a:rPr lang="en-GB" sz="1200" b="1" dirty="0" smtClean="0"/>
              <a:t>RATS</a:t>
            </a:r>
            <a:r>
              <a:rPr lang="es-AR" sz="1200" b="1" dirty="0" smtClean="0">
                <a:solidFill>
                  <a:schemeClr val="dk1"/>
                </a:solidFill>
              </a:rPr>
              <a:t>’ </a:t>
            </a:r>
          </a:p>
          <a:p>
            <a:pPr algn="ctr"/>
            <a:r>
              <a:rPr lang="en-GB" sz="1100" dirty="0" err="1" smtClean="0"/>
              <a:t>Bedini</a:t>
            </a:r>
            <a:r>
              <a:rPr lang="en-GB" sz="1100" dirty="0" smtClean="0"/>
              <a:t> OA, </a:t>
            </a:r>
            <a:r>
              <a:rPr lang="en-GB" sz="1100" dirty="0"/>
              <a:t>Naves </a:t>
            </a:r>
            <a:r>
              <a:rPr lang="en-GB" sz="1100" dirty="0" smtClean="0"/>
              <a:t>AE, </a:t>
            </a:r>
            <a:r>
              <a:rPr lang="en-GB" sz="1100" dirty="0"/>
              <a:t>San Miguel </a:t>
            </a:r>
            <a:r>
              <a:rPr lang="en-GB" sz="1100" dirty="0" smtClean="0"/>
              <a:t>P, </a:t>
            </a:r>
            <a:r>
              <a:rPr lang="en-GB" sz="1100" dirty="0" err="1"/>
              <a:t>Petrich</a:t>
            </a:r>
            <a:r>
              <a:rPr lang="en-GB" sz="1100" dirty="0"/>
              <a:t> </a:t>
            </a:r>
            <a:r>
              <a:rPr lang="en-GB" sz="1100" dirty="0" smtClean="0"/>
              <a:t>K, </a:t>
            </a:r>
            <a:r>
              <a:rPr lang="en-GB" sz="1100" dirty="0"/>
              <a:t>Vasquez </a:t>
            </a:r>
            <a:r>
              <a:rPr lang="en-GB" sz="1100" dirty="0" smtClean="0"/>
              <a:t>V, </a:t>
            </a:r>
            <a:r>
              <a:rPr lang="en-GB" sz="1100" dirty="0" err="1"/>
              <a:t>Folmer</a:t>
            </a:r>
            <a:r>
              <a:rPr lang="en-GB" sz="1100" dirty="0"/>
              <a:t> </a:t>
            </a:r>
            <a:r>
              <a:rPr lang="en-GB" sz="1100" dirty="0" smtClean="0"/>
              <a:t>P, </a:t>
            </a:r>
            <a:r>
              <a:rPr lang="en-GB" sz="1100" dirty="0" err="1"/>
              <a:t>Fabbro</a:t>
            </a:r>
            <a:r>
              <a:rPr lang="en-GB" sz="1100" dirty="0"/>
              <a:t> </a:t>
            </a:r>
            <a:r>
              <a:rPr lang="en-GB" sz="1100" dirty="0" smtClean="0"/>
              <a:t>G,  </a:t>
            </a:r>
            <a:r>
              <a:rPr lang="en-GB" sz="1100" dirty="0" err="1"/>
              <a:t>Fabbrizi</a:t>
            </a:r>
            <a:r>
              <a:rPr lang="en-GB" sz="1100" dirty="0"/>
              <a:t> </a:t>
            </a:r>
            <a:r>
              <a:rPr lang="en-GB" sz="1100" dirty="0" smtClean="0"/>
              <a:t>MR, </a:t>
            </a:r>
            <a:r>
              <a:rPr lang="en-GB" sz="1100" dirty="0"/>
              <a:t>Flores </a:t>
            </a:r>
            <a:r>
              <a:rPr lang="en-GB" sz="1100" dirty="0" err="1"/>
              <a:t>Trusso</a:t>
            </a:r>
            <a:r>
              <a:rPr lang="en-GB" sz="1100" dirty="0"/>
              <a:t> </a:t>
            </a:r>
            <a:r>
              <a:rPr lang="en-GB" sz="1100" dirty="0" smtClean="0"/>
              <a:t>L, </a:t>
            </a:r>
            <a:r>
              <a:rPr lang="en-GB" sz="1100" dirty="0" err="1"/>
              <a:t>Villaggi</a:t>
            </a:r>
            <a:r>
              <a:rPr lang="en-GB" sz="1100" dirty="0"/>
              <a:t> C.</a:t>
            </a:r>
            <a:endParaRPr lang="es-AR" sz="1100" dirty="0"/>
          </a:p>
        </p:txBody>
      </p:sp>
      <p:sp>
        <p:nvSpPr>
          <p:cNvPr id="9" name="Google Shape;99;p2"/>
          <p:cNvSpPr/>
          <p:nvPr/>
        </p:nvSpPr>
        <p:spPr>
          <a:xfrm>
            <a:off x="11352584" y="199750"/>
            <a:ext cx="5850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200" b="0" i="0" u="none" strike="noStrike" cap="none" dirty="0">
                <a:solidFill>
                  <a:schemeClr val="dk1"/>
                </a:solidFill>
                <a:latin typeface="Calibri"/>
                <a:ea typeface="Calibri"/>
                <a:cs typeface="Calibri"/>
                <a:sym typeface="Calibri"/>
              </a:rPr>
              <a:t>ID </a:t>
            </a:r>
            <a:r>
              <a:rPr lang="es-AR" sz="1200" dirty="0" smtClean="0">
                <a:solidFill>
                  <a:schemeClr val="dk1"/>
                </a:solidFill>
                <a:latin typeface="Calibri"/>
                <a:ea typeface="Calibri"/>
                <a:cs typeface="Calibri"/>
                <a:sym typeface="Calibri"/>
              </a:rPr>
              <a:t>426</a:t>
            </a:r>
            <a:endParaRPr sz="1200" b="0" i="0" u="none" strike="noStrike" cap="none" dirty="0">
              <a:solidFill>
                <a:schemeClr val="dk1"/>
              </a:solidFill>
              <a:latin typeface="Calibri"/>
              <a:ea typeface="Calibri"/>
              <a:cs typeface="Calibri"/>
              <a:sym typeface="Calibri"/>
            </a:endParaRPr>
          </a:p>
        </p:txBody>
      </p:sp>
      <p:sp>
        <p:nvSpPr>
          <p:cNvPr id="10" name="9 CuadroTexto"/>
          <p:cNvSpPr txBox="1"/>
          <p:nvPr/>
        </p:nvSpPr>
        <p:spPr>
          <a:xfrm>
            <a:off x="523874" y="1412776"/>
            <a:ext cx="1502474" cy="461665"/>
          </a:xfrm>
          <a:prstGeom prst="rect">
            <a:avLst/>
          </a:prstGeom>
          <a:solidFill>
            <a:schemeClr val="accent4"/>
          </a:solidFill>
        </p:spPr>
        <p:txBody>
          <a:bodyPr wrap="square" rtlCol="0">
            <a:spAutoFit/>
          </a:bodyPr>
          <a:lstStyle/>
          <a:p>
            <a:pPr algn="ctr"/>
            <a:r>
              <a:rPr lang="es-AR" sz="2400" dirty="0" err="1" smtClean="0">
                <a:latin typeface="Roboto Slab" pitchFamily="2" charset="0"/>
                <a:ea typeface="Roboto Slab" pitchFamily="2" charset="0"/>
              </a:rPr>
              <a:t>Results</a:t>
            </a:r>
            <a:endParaRPr lang="es-AR" sz="2400" dirty="0">
              <a:latin typeface="Roboto Slab" pitchFamily="2" charset="0"/>
              <a:ea typeface="Roboto Slab" pitchFamily="2" charset="0"/>
            </a:endParaRPr>
          </a:p>
        </p:txBody>
      </p:sp>
      <p:sp>
        <p:nvSpPr>
          <p:cNvPr id="2" name="1 CuadroTexto"/>
          <p:cNvSpPr txBox="1"/>
          <p:nvPr/>
        </p:nvSpPr>
        <p:spPr>
          <a:xfrm>
            <a:off x="523874" y="3479496"/>
            <a:ext cx="4608512" cy="2462213"/>
          </a:xfrm>
          <a:prstGeom prst="rect">
            <a:avLst/>
          </a:prstGeom>
          <a:noFill/>
        </p:spPr>
        <p:txBody>
          <a:bodyPr wrap="square" rtlCol="0">
            <a:spAutoFit/>
          </a:bodyPr>
          <a:lstStyle/>
          <a:p>
            <a:r>
              <a:rPr lang="en-GB" b="1" dirty="0" smtClean="0">
                <a:latin typeface="Roboto Slab" pitchFamily="2" charset="0"/>
                <a:ea typeface="Roboto Slab" pitchFamily="2" charset="0"/>
              </a:rPr>
              <a:t>Histological examination</a:t>
            </a:r>
            <a:r>
              <a:rPr lang="en-GB" dirty="0" smtClean="0">
                <a:latin typeface="Roboto Slab" pitchFamily="2" charset="0"/>
                <a:ea typeface="Roboto Slab" pitchFamily="2" charset="0"/>
              </a:rPr>
              <a:t>: </a:t>
            </a:r>
          </a:p>
          <a:p>
            <a:pPr marL="285750" indent="-285750">
              <a:buFont typeface="Arial" pitchFamily="34" charset="0"/>
              <a:buChar char="•"/>
            </a:pPr>
            <a:r>
              <a:rPr lang="en-GB" dirty="0">
                <a:latin typeface="Alte Haas Grotesk" pitchFamily="2" charset="0"/>
              </a:rPr>
              <a:t>L</a:t>
            </a:r>
            <a:r>
              <a:rPr lang="en-GB" dirty="0" smtClean="0">
                <a:latin typeface="Alte Haas Grotesk" pitchFamily="2" charset="0"/>
              </a:rPr>
              <a:t>ymphocytic </a:t>
            </a:r>
            <a:r>
              <a:rPr lang="en-GB" dirty="0">
                <a:latin typeface="Alte Haas Grotesk" pitchFamily="2" charset="0"/>
              </a:rPr>
              <a:t>inflammatory process with reactive vascular proliferation was identified in the </a:t>
            </a:r>
            <a:r>
              <a:rPr lang="en-GB" dirty="0" err="1" smtClean="0">
                <a:latin typeface="Alte Haas Grotesk" pitchFamily="2" charset="0"/>
              </a:rPr>
              <a:t>submucosa</a:t>
            </a:r>
            <a:r>
              <a:rPr lang="en-GB" dirty="0">
                <a:latin typeface="Alte Haas Grotesk" pitchFamily="2" charset="0"/>
              </a:rPr>
              <a:t> </a:t>
            </a:r>
            <a:r>
              <a:rPr lang="en-GB" dirty="0" smtClean="0">
                <a:latin typeface="Alte Haas Grotesk" pitchFamily="2" charset="0"/>
              </a:rPr>
              <a:t>(Fig. 2, Fig. 4) </a:t>
            </a:r>
          </a:p>
          <a:p>
            <a:pPr marL="285750" indent="-285750">
              <a:buFont typeface="Arial" pitchFamily="34" charset="0"/>
              <a:buChar char="•"/>
            </a:pPr>
            <a:r>
              <a:rPr lang="en-GB" dirty="0" smtClean="0">
                <a:latin typeface="Alte Haas Grotesk" pitchFamily="2" charset="0"/>
              </a:rPr>
              <a:t>In </a:t>
            </a:r>
            <a:r>
              <a:rPr lang="en-GB" dirty="0">
                <a:latin typeface="Alte Haas Grotesk" pitchFamily="2" charset="0"/>
              </a:rPr>
              <a:t>the overlying oxyntic (OX) MG, cells with peripheral displacement of the nuclei, with clear, broad cytoplasm, positive with digested PAS staining, and few parietal cells of preserved morphology were </a:t>
            </a:r>
            <a:r>
              <a:rPr lang="en-GB" dirty="0" smtClean="0">
                <a:latin typeface="Alte Haas Grotesk" pitchFamily="2" charset="0"/>
              </a:rPr>
              <a:t>observed (Fig. 3, Fig. 5) </a:t>
            </a:r>
          </a:p>
          <a:p>
            <a:pPr marL="285750" indent="-285750">
              <a:buFont typeface="Arial" pitchFamily="34" charset="0"/>
              <a:buChar char="•"/>
            </a:pPr>
            <a:r>
              <a:rPr lang="en-GB" dirty="0" smtClean="0">
                <a:latin typeface="Alte Haas Grotesk" pitchFamily="2" charset="0"/>
              </a:rPr>
              <a:t>No </a:t>
            </a:r>
            <a:r>
              <a:rPr lang="en-GB" dirty="0">
                <a:latin typeface="Alte Haas Grotesk" pitchFamily="2" charset="0"/>
              </a:rPr>
              <a:t>glandular atrophy or deformity of the glandular lumens were found.</a:t>
            </a:r>
            <a:endParaRPr lang="es-AR" dirty="0">
              <a:latin typeface="Alte Haas Grotesk" pitchFamily="2" charset="0"/>
            </a:endParaRPr>
          </a:p>
        </p:txBody>
      </p:sp>
      <p:sp>
        <p:nvSpPr>
          <p:cNvPr id="3" name="2 CuadroTexto"/>
          <p:cNvSpPr txBox="1"/>
          <p:nvPr/>
        </p:nvSpPr>
        <p:spPr>
          <a:xfrm>
            <a:off x="523874" y="2060848"/>
            <a:ext cx="2475782" cy="6771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AR" sz="2000" b="1" dirty="0" err="1" smtClean="0"/>
              <a:t>Group</a:t>
            </a:r>
            <a:r>
              <a:rPr lang="es-AR" sz="2000" b="1" dirty="0" smtClean="0"/>
              <a:t> A</a:t>
            </a:r>
          </a:p>
          <a:p>
            <a:pPr algn="ctr"/>
            <a:r>
              <a:rPr lang="es-AR" sz="1600" dirty="0" smtClean="0"/>
              <a:t>(</a:t>
            </a:r>
            <a:r>
              <a:rPr lang="es-AR" sz="1600" dirty="0" err="1" smtClean="0"/>
              <a:t>Dissection</a:t>
            </a:r>
            <a:r>
              <a:rPr lang="es-AR" sz="1600" dirty="0" smtClean="0"/>
              <a:t> </a:t>
            </a:r>
            <a:r>
              <a:rPr lang="es-AR" sz="1600" dirty="0" err="1" smtClean="0"/>
              <a:t>after</a:t>
            </a:r>
            <a:r>
              <a:rPr lang="es-AR" sz="1600" dirty="0" smtClean="0"/>
              <a:t> 5 </a:t>
            </a:r>
            <a:r>
              <a:rPr lang="es-AR" sz="1600" dirty="0" err="1" smtClean="0"/>
              <a:t>days</a:t>
            </a:r>
            <a:r>
              <a:rPr lang="es-AR" sz="1800" dirty="0" smtClean="0"/>
              <a:t>)</a:t>
            </a:r>
            <a:endParaRPr lang="es-AR" sz="1800" dirty="0"/>
          </a:p>
        </p:txBody>
      </p:sp>
      <p:sp>
        <p:nvSpPr>
          <p:cNvPr id="4" name="3 CuadroTexto"/>
          <p:cNvSpPr txBox="1"/>
          <p:nvPr/>
        </p:nvSpPr>
        <p:spPr>
          <a:xfrm>
            <a:off x="523874" y="2832384"/>
            <a:ext cx="4849099" cy="523220"/>
          </a:xfrm>
          <a:prstGeom prst="rect">
            <a:avLst/>
          </a:prstGeom>
          <a:noFill/>
        </p:spPr>
        <p:txBody>
          <a:bodyPr wrap="square" rtlCol="0">
            <a:spAutoFit/>
          </a:bodyPr>
          <a:lstStyle/>
          <a:p>
            <a:r>
              <a:rPr lang="en-GB" b="1" dirty="0" smtClean="0">
                <a:latin typeface="Roboto Slab" pitchFamily="2" charset="0"/>
                <a:ea typeface="Roboto Slab" pitchFamily="2" charset="0"/>
              </a:rPr>
              <a:t>Macroscopic examination</a:t>
            </a:r>
            <a:r>
              <a:rPr lang="en-GB" b="1" dirty="0" smtClean="0">
                <a:latin typeface="Alte Haas Grotesk" pitchFamily="2" charset="0"/>
              </a:rPr>
              <a:t>: </a:t>
            </a:r>
          </a:p>
          <a:p>
            <a:pPr marL="285750" indent="-285750">
              <a:buFont typeface="Arial" pitchFamily="34" charset="0"/>
              <a:buChar char="•"/>
            </a:pPr>
            <a:r>
              <a:rPr lang="en-GB" dirty="0" err="1">
                <a:latin typeface="Alte Haas Grotesk" pitchFamily="2" charset="0"/>
              </a:rPr>
              <a:t>L</a:t>
            </a:r>
            <a:r>
              <a:rPr lang="en-GB" dirty="0" err="1" smtClean="0">
                <a:latin typeface="Alte Haas Grotesk" pitchFamily="2" charset="0"/>
              </a:rPr>
              <a:t>esioned</a:t>
            </a:r>
            <a:r>
              <a:rPr lang="en-GB" dirty="0" smtClean="0">
                <a:latin typeface="Alte Haas Grotesk" pitchFamily="2" charset="0"/>
              </a:rPr>
              <a:t> </a:t>
            </a:r>
            <a:r>
              <a:rPr lang="en-GB" dirty="0">
                <a:latin typeface="Alte Haas Grotesk" pitchFamily="2" charset="0"/>
              </a:rPr>
              <a:t>area is 4-7 mm ± </a:t>
            </a:r>
            <a:r>
              <a:rPr lang="en-GB" dirty="0" smtClean="0">
                <a:latin typeface="Alte Haas Grotesk" pitchFamily="2" charset="0"/>
              </a:rPr>
              <a:t>3mm (Fig. 1)</a:t>
            </a:r>
            <a:endParaRPr lang="es-AR" dirty="0">
              <a:latin typeface="Alte Haas Grotesk" pitchFamily="2" charset="0"/>
            </a:endParaRPr>
          </a:p>
        </p:txBody>
      </p:sp>
      <p:pic>
        <p:nvPicPr>
          <p:cNvPr id="14" name="image4.jpg" descr="C:\Users\Oscar Bedini\Downloads\IMG-20201015-WA0017.jpg"/>
          <p:cNvPicPr/>
          <p:nvPr/>
        </p:nvPicPr>
        <p:blipFill>
          <a:blip r:embed="rId5"/>
          <a:srcRect/>
          <a:stretch>
            <a:fillRect/>
          </a:stretch>
        </p:blipFill>
        <p:spPr>
          <a:xfrm>
            <a:off x="4871864" y="1419020"/>
            <a:ext cx="1874331" cy="2499547"/>
          </a:xfrm>
          <a:prstGeom prst="rect">
            <a:avLst/>
          </a:prstGeom>
          <a:ln/>
        </p:spPr>
      </p:pic>
      <p:pic>
        <p:nvPicPr>
          <p:cNvPr id="15" name="image6.png"/>
          <p:cNvPicPr/>
          <p:nvPr/>
        </p:nvPicPr>
        <p:blipFill>
          <a:blip r:embed="rId6"/>
          <a:srcRect/>
          <a:stretch>
            <a:fillRect/>
          </a:stretch>
        </p:blipFill>
        <p:spPr>
          <a:xfrm>
            <a:off x="6921306" y="1486171"/>
            <a:ext cx="2896425" cy="1942828"/>
          </a:xfrm>
          <a:prstGeom prst="rect">
            <a:avLst/>
          </a:prstGeom>
          <a:ln/>
        </p:spPr>
      </p:pic>
      <p:pic>
        <p:nvPicPr>
          <p:cNvPr id="16" name="image5.png"/>
          <p:cNvPicPr/>
          <p:nvPr/>
        </p:nvPicPr>
        <p:blipFill>
          <a:blip r:embed="rId7"/>
          <a:srcRect/>
          <a:stretch>
            <a:fillRect/>
          </a:stretch>
        </p:blipFill>
        <p:spPr>
          <a:xfrm rot="5400000">
            <a:off x="9825746" y="1512583"/>
            <a:ext cx="2053590" cy="1880235"/>
          </a:xfrm>
          <a:prstGeom prst="rect">
            <a:avLst/>
          </a:prstGeom>
          <a:ln/>
        </p:spPr>
      </p:pic>
      <p:pic>
        <p:nvPicPr>
          <p:cNvPr id="17" name="image2.png"/>
          <p:cNvPicPr/>
          <p:nvPr/>
        </p:nvPicPr>
        <p:blipFill>
          <a:blip r:embed="rId8"/>
          <a:srcRect/>
          <a:stretch>
            <a:fillRect/>
          </a:stretch>
        </p:blipFill>
        <p:spPr>
          <a:xfrm>
            <a:off x="5372973" y="4057961"/>
            <a:ext cx="3096667" cy="1951921"/>
          </a:xfrm>
          <a:prstGeom prst="rect">
            <a:avLst/>
          </a:prstGeom>
          <a:ln/>
        </p:spPr>
      </p:pic>
      <p:pic>
        <p:nvPicPr>
          <p:cNvPr id="18" name="image7.png"/>
          <p:cNvPicPr/>
          <p:nvPr/>
        </p:nvPicPr>
        <p:blipFill>
          <a:blip r:embed="rId9"/>
          <a:srcRect/>
          <a:stretch>
            <a:fillRect/>
          </a:stretch>
        </p:blipFill>
        <p:spPr>
          <a:xfrm>
            <a:off x="8616280" y="4005064"/>
            <a:ext cx="2891473" cy="2334182"/>
          </a:xfrm>
          <a:prstGeom prst="rect">
            <a:avLst/>
          </a:prstGeom>
          <a:ln/>
        </p:spPr>
      </p:pic>
      <p:cxnSp>
        <p:nvCxnSpPr>
          <p:cNvPr id="6" name="5 Conector recto de flecha"/>
          <p:cNvCxnSpPr/>
          <p:nvPr/>
        </p:nvCxnSpPr>
        <p:spPr>
          <a:xfrm flipH="1">
            <a:off x="7997586" y="2083346"/>
            <a:ext cx="554593"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10 Conector recto de flecha"/>
          <p:cNvCxnSpPr/>
          <p:nvPr/>
        </p:nvCxnSpPr>
        <p:spPr>
          <a:xfrm flipH="1">
            <a:off x="8634536" y="2343150"/>
            <a:ext cx="649164" cy="1793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12 Conector recto de flecha"/>
          <p:cNvCxnSpPr/>
          <p:nvPr/>
        </p:nvCxnSpPr>
        <p:spPr>
          <a:xfrm flipH="1">
            <a:off x="8383054" y="3068960"/>
            <a:ext cx="737282" cy="2034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1" name="20 CuadroTexto"/>
          <p:cNvSpPr txBox="1"/>
          <p:nvPr/>
        </p:nvSpPr>
        <p:spPr>
          <a:xfrm>
            <a:off x="5012933" y="1493688"/>
            <a:ext cx="434995" cy="21544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1</a:t>
            </a:r>
            <a:endParaRPr lang="es-AR" sz="800" b="1" dirty="0">
              <a:latin typeface="Roboto Slab" pitchFamily="2" charset="0"/>
              <a:ea typeface="Roboto Slab" pitchFamily="2" charset="0"/>
            </a:endParaRPr>
          </a:p>
        </p:txBody>
      </p:sp>
      <p:sp>
        <p:nvSpPr>
          <p:cNvPr id="29" name="28 CuadroTexto"/>
          <p:cNvSpPr txBox="1"/>
          <p:nvPr/>
        </p:nvSpPr>
        <p:spPr>
          <a:xfrm>
            <a:off x="7032104" y="1538366"/>
            <a:ext cx="720080"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2 </a:t>
            </a:r>
            <a:r>
              <a:rPr lang="es-AR" sz="800" dirty="0" smtClean="0">
                <a:latin typeface="Roboto Slab" pitchFamily="2" charset="0"/>
                <a:ea typeface="Roboto Slab" pitchFamily="2" charset="0"/>
              </a:rPr>
              <a:t>(H&amp;E, 100x)</a:t>
            </a:r>
            <a:endParaRPr lang="es-AR" sz="800" dirty="0">
              <a:latin typeface="Roboto Slab" pitchFamily="2" charset="0"/>
              <a:ea typeface="Roboto Slab" pitchFamily="2" charset="0"/>
            </a:endParaRPr>
          </a:p>
        </p:txBody>
      </p:sp>
      <p:sp>
        <p:nvSpPr>
          <p:cNvPr id="30" name="29 CuadroTexto"/>
          <p:cNvSpPr txBox="1"/>
          <p:nvPr/>
        </p:nvSpPr>
        <p:spPr>
          <a:xfrm>
            <a:off x="9984431" y="1514404"/>
            <a:ext cx="868110"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3</a:t>
            </a:r>
          </a:p>
          <a:p>
            <a:r>
              <a:rPr lang="es-AR" sz="800" dirty="0" smtClean="0">
                <a:latin typeface="Roboto Slab" pitchFamily="2" charset="0"/>
                <a:ea typeface="Roboto Slab" pitchFamily="2" charset="0"/>
              </a:rPr>
              <a:t>(H&amp;E, 400x)</a:t>
            </a:r>
            <a:endParaRPr lang="es-AR" sz="800" dirty="0">
              <a:latin typeface="Roboto Slab" pitchFamily="2" charset="0"/>
              <a:ea typeface="Roboto Slab" pitchFamily="2" charset="0"/>
            </a:endParaRPr>
          </a:p>
        </p:txBody>
      </p:sp>
      <p:sp>
        <p:nvSpPr>
          <p:cNvPr id="31" name="30 CuadroTexto"/>
          <p:cNvSpPr txBox="1"/>
          <p:nvPr/>
        </p:nvSpPr>
        <p:spPr>
          <a:xfrm>
            <a:off x="5456064" y="4149080"/>
            <a:ext cx="1071984"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4 </a:t>
            </a:r>
            <a:r>
              <a:rPr lang="es-AR" sz="800" dirty="0" smtClean="0">
                <a:latin typeface="Roboto Slab" pitchFamily="2" charset="0"/>
                <a:ea typeface="Roboto Slab" pitchFamily="2" charset="0"/>
              </a:rPr>
              <a:t>(</a:t>
            </a:r>
            <a:r>
              <a:rPr lang="es-AR" sz="800" dirty="0" err="1" smtClean="0">
                <a:latin typeface="Roboto Slab" pitchFamily="2" charset="0"/>
                <a:ea typeface="Roboto Slab" pitchFamily="2" charset="0"/>
              </a:rPr>
              <a:t>Digested</a:t>
            </a:r>
            <a:r>
              <a:rPr lang="es-AR" sz="800" dirty="0" smtClean="0">
                <a:latin typeface="Roboto Slab" pitchFamily="2" charset="0"/>
                <a:ea typeface="Roboto Slab" pitchFamily="2" charset="0"/>
              </a:rPr>
              <a:t> PAS, 100x)</a:t>
            </a:r>
            <a:endParaRPr lang="es-AR" sz="800" dirty="0">
              <a:latin typeface="Roboto Slab" pitchFamily="2" charset="0"/>
              <a:ea typeface="Roboto Slab" pitchFamily="2" charset="0"/>
            </a:endParaRPr>
          </a:p>
        </p:txBody>
      </p:sp>
      <p:sp>
        <p:nvSpPr>
          <p:cNvPr id="32" name="31 CuadroTexto"/>
          <p:cNvSpPr txBox="1"/>
          <p:nvPr/>
        </p:nvSpPr>
        <p:spPr>
          <a:xfrm>
            <a:off x="8740657" y="4149080"/>
            <a:ext cx="1027751"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5 </a:t>
            </a:r>
            <a:r>
              <a:rPr lang="es-AR" sz="800" dirty="0" smtClean="0">
                <a:latin typeface="Roboto Slab" pitchFamily="2" charset="0"/>
                <a:ea typeface="Roboto Slab" pitchFamily="2" charset="0"/>
              </a:rPr>
              <a:t>(</a:t>
            </a:r>
            <a:r>
              <a:rPr lang="es-AR" sz="800" dirty="0" err="1" smtClean="0">
                <a:latin typeface="Roboto Slab" pitchFamily="2" charset="0"/>
                <a:ea typeface="Roboto Slab" pitchFamily="2" charset="0"/>
              </a:rPr>
              <a:t>Digested</a:t>
            </a:r>
            <a:r>
              <a:rPr lang="es-AR" sz="800" dirty="0" smtClean="0">
                <a:latin typeface="Roboto Slab" pitchFamily="2" charset="0"/>
                <a:ea typeface="Roboto Slab" pitchFamily="2" charset="0"/>
              </a:rPr>
              <a:t> PAS; 400x)</a:t>
            </a:r>
            <a:endParaRPr lang="es-AR" sz="800" dirty="0">
              <a:latin typeface="Roboto Slab" pitchFamily="2" charset="0"/>
              <a:ea typeface="Roboto Slab" pitchFamily="2" charset="0"/>
            </a:endParaRPr>
          </a:p>
        </p:txBody>
      </p:sp>
      <p:cxnSp>
        <p:nvCxnSpPr>
          <p:cNvPr id="23" name="22 Conector recto de flecha"/>
          <p:cNvCxnSpPr/>
          <p:nvPr/>
        </p:nvCxnSpPr>
        <p:spPr>
          <a:xfrm flipH="1">
            <a:off x="7183214" y="4829770"/>
            <a:ext cx="530793"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5" name="24 Conector recto de flecha"/>
          <p:cNvCxnSpPr/>
          <p:nvPr/>
        </p:nvCxnSpPr>
        <p:spPr>
          <a:xfrm flipH="1" flipV="1">
            <a:off x="11352584" y="2561142"/>
            <a:ext cx="292518" cy="21978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7" name="26 Conector recto de flecha"/>
          <p:cNvCxnSpPr/>
          <p:nvPr/>
        </p:nvCxnSpPr>
        <p:spPr>
          <a:xfrm>
            <a:off x="11064552" y="1753810"/>
            <a:ext cx="72008" cy="45105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4" name="33 Conector recto de flecha"/>
          <p:cNvCxnSpPr/>
          <p:nvPr/>
        </p:nvCxnSpPr>
        <p:spPr>
          <a:xfrm>
            <a:off x="9031672" y="5198671"/>
            <a:ext cx="504056" cy="1440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1" name="40 Conector recto de flecha"/>
          <p:cNvCxnSpPr/>
          <p:nvPr/>
        </p:nvCxnSpPr>
        <p:spPr>
          <a:xfrm flipH="1">
            <a:off x="10367833" y="5604378"/>
            <a:ext cx="484708" cy="25775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21"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descr="Imagen que contiene interior, ventana, edificio, ducha&#10;&#10;Descripción generada automáticamente"/>
          <p:cNvPicPr preferRelativeResize="0"/>
          <p:nvPr/>
        </p:nvPicPr>
        <p:blipFill rotWithShape="1">
          <a:blip r:embed="rId3">
            <a:alphaModFix/>
          </a:blip>
          <a:srcRect/>
          <a:stretch/>
        </p:blipFill>
        <p:spPr>
          <a:xfrm>
            <a:off x="0" y="430"/>
            <a:ext cx="12192000" cy="6857139"/>
          </a:xfrm>
          <a:prstGeom prst="rect">
            <a:avLst/>
          </a:prstGeom>
          <a:noFill/>
          <a:ln>
            <a:noFill/>
          </a:ln>
        </p:spPr>
      </p:pic>
      <p:sp>
        <p:nvSpPr>
          <p:cNvPr id="115" name="Google Shape;115;p4"/>
          <p:cNvSpPr/>
          <p:nvPr/>
        </p:nvSpPr>
        <p:spPr>
          <a:xfrm>
            <a:off x="254380" y="1178884"/>
            <a:ext cx="11683240" cy="5479366"/>
          </a:xfrm>
          <a:prstGeom prst="rect">
            <a:avLst/>
          </a:prstGeom>
          <a:solidFill>
            <a:srgbClr val="FFFFFF"/>
          </a:solidFill>
          <a:ln>
            <a:noFill/>
          </a:ln>
        </p:spPr>
        <p:txBody>
          <a:bodyPr spcFirstLastPara="1" wrap="square" lIns="91425" tIns="45700" rIns="91425" bIns="45700" anchor="ctr" anchorCtr="0">
            <a:noAutofit/>
          </a:bodyPr>
          <a:lstStyle/>
          <a:p>
            <a:pPr marL="0" lvl="0" indent="0" algn="just" rtl="0">
              <a:lnSpc>
                <a:spcPct val="115000"/>
              </a:lnSpc>
              <a:spcBef>
                <a:spcPts val="1200"/>
              </a:spcBef>
              <a:spcAft>
                <a:spcPts val="1200"/>
              </a:spcAft>
              <a:buSzPts val="1100"/>
              <a:buNone/>
            </a:pPr>
            <a:endParaRPr sz="1800" dirty="0">
              <a:solidFill>
                <a:schemeClr val="dk1"/>
              </a:solidFill>
              <a:latin typeface="Calibri"/>
              <a:ea typeface="Calibri"/>
              <a:cs typeface="Calibri"/>
              <a:sym typeface="Calibri"/>
            </a:endParaRPr>
          </a:p>
        </p:txBody>
      </p:sp>
      <p:sp>
        <p:nvSpPr>
          <p:cNvPr id="116" name="Google Shape;116;p4"/>
          <p:cNvSpPr/>
          <p:nvPr/>
        </p:nvSpPr>
        <p:spPr>
          <a:xfrm>
            <a:off x="254380" y="163750"/>
            <a:ext cx="35439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Calibri"/>
              <a:ea typeface="Calibri"/>
              <a:cs typeface="Calibri"/>
              <a:sym typeface="Calibri"/>
            </a:endParaRPr>
          </a:p>
        </p:txBody>
      </p:sp>
      <p:pic>
        <p:nvPicPr>
          <p:cNvPr id="117" name="Google Shape;117;p4" descr="Imagen que contiene pájaro, ave, flor&#10;&#10;Descripción generada automáticamente"/>
          <p:cNvPicPr preferRelativeResize="0"/>
          <p:nvPr/>
        </p:nvPicPr>
        <p:blipFill rotWithShape="1">
          <a:blip r:embed="rId4">
            <a:alphaModFix/>
          </a:blip>
          <a:srcRect t="18223" b="35322"/>
          <a:stretch/>
        </p:blipFill>
        <p:spPr>
          <a:xfrm>
            <a:off x="352348" y="88183"/>
            <a:ext cx="3348000" cy="1015134"/>
          </a:xfrm>
          <a:prstGeom prst="rect">
            <a:avLst/>
          </a:prstGeom>
          <a:noFill/>
          <a:ln>
            <a:noFill/>
          </a:ln>
        </p:spPr>
      </p:pic>
      <p:sp>
        <p:nvSpPr>
          <p:cNvPr id="8" name="Google Shape;98;p2"/>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algn="ctr"/>
            <a:r>
              <a:rPr lang="es-AR" sz="1200" b="1" dirty="0" smtClean="0">
                <a:solidFill>
                  <a:schemeClr val="dk1"/>
                </a:solidFill>
              </a:rPr>
              <a:t>‘</a:t>
            </a:r>
            <a:r>
              <a:rPr lang="en-GB" sz="1200" b="1" dirty="0"/>
              <a:t>STIMULATION OF CELL LINEAGES INVOLVED IN THE REPAIR OF THE GASTRIC MUCOSA (MG) DUE TO THE ULCEROGENIC ACTION OF ACETIC ACID (AC) IN </a:t>
            </a:r>
            <a:r>
              <a:rPr lang="en-GB" sz="1200" b="1" dirty="0" smtClean="0"/>
              <a:t>RATS</a:t>
            </a:r>
            <a:r>
              <a:rPr lang="es-AR" sz="1200" b="1" dirty="0" smtClean="0">
                <a:solidFill>
                  <a:schemeClr val="dk1"/>
                </a:solidFill>
              </a:rPr>
              <a:t>’ </a:t>
            </a:r>
          </a:p>
          <a:p>
            <a:pPr algn="ctr"/>
            <a:r>
              <a:rPr lang="en-GB" sz="1100" dirty="0" err="1" smtClean="0"/>
              <a:t>Bedini</a:t>
            </a:r>
            <a:r>
              <a:rPr lang="en-GB" sz="1100" dirty="0" smtClean="0"/>
              <a:t> OA, </a:t>
            </a:r>
            <a:r>
              <a:rPr lang="en-GB" sz="1100" dirty="0"/>
              <a:t>Naves </a:t>
            </a:r>
            <a:r>
              <a:rPr lang="en-GB" sz="1100" dirty="0" smtClean="0"/>
              <a:t>AE, </a:t>
            </a:r>
            <a:r>
              <a:rPr lang="en-GB" sz="1100" dirty="0"/>
              <a:t>San Miguel </a:t>
            </a:r>
            <a:r>
              <a:rPr lang="en-GB" sz="1100" dirty="0" smtClean="0"/>
              <a:t>P, </a:t>
            </a:r>
            <a:r>
              <a:rPr lang="en-GB" sz="1100" dirty="0" err="1"/>
              <a:t>Petrich</a:t>
            </a:r>
            <a:r>
              <a:rPr lang="en-GB" sz="1100" dirty="0"/>
              <a:t> </a:t>
            </a:r>
            <a:r>
              <a:rPr lang="en-GB" sz="1100" dirty="0" smtClean="0"/>
              <a:t>K, </a:t>
            </a:r>
            <a:r>
              <a:rPr lang="en-GB" sz="1100" dirty="0"/>
              <a:t>Vasquez </a:t>
            </a:r>
            <a:r>
              <a:rPr lang="en-GB" sz="1100" dirty="0" smtClean="0"/>
              <a:t>V, </a:t>
            </a:r>
            <a:r>
              <a:rPr lang="en-GB" sz="1100" dirty="0" err="1"/>
              <a:t>Folmer</a:t>
            </a:r>
            <a:r>
              <a:rPr lang="en-GB" sz="1100" dirty="0"/>
              <a:t> </a:t>
            </a:r>
            <a:r>
              <a:rPr lang="en-GB" sz="1100" dirty="0" smtClean="0"/>
              <a:t>P, </a:t>
            </a:r>
            <a:r>
              <a:rPr lang="en-GB" sz="1100" dirty="0" err="1"/>
              <a:t>Fabbro</a:t>
            </a:r>
            <a:r>
              <a:rPr lang="en-GB" sz="1100" dirty="0"/>
              <a:t> </a:t>
            </a:r>
            <a:r>
              <a:rPr lang="en-GB" sz="1100" dirty="0" smtClean="0"/>
              <a:t>G,  </a:t>
            </a:r>
            <a:r>
              <a:rPr lang="en-GB" sz="1100" dirty="0" err="1"/>
              <a:t>Fabbrizi</a:t>
            </a:r>
            <a:r>
              <a:rPr lang="en-GB" sz="1100" dirty="0"/>
              <a:t> </a:t>
            </a:r>
            <a:r>
              <a:rPr lang="en-GB" sz="1100" dirty="0" smtClean="0"/>
              <a:t>MR, </a:t>
            </a:r>
            <a:r>
              <a:rPr lang="en-GB" sz="1100" dirty="0"/>
              <a:t>Flores </a:t>
            </a:r>
            <a:r>
              <a:rPr lang="en-GB" sz="1100" dirty="0" err="1"/>
              <a:t>Trusso</a:t>
            </a:r>
            <a:r>
              <a:rPr lang="en-GB" sz="1100" dirty="0"/>
              <a:t> </a:t>
            </a:r>
            <a:r>
              <a:rPr lang="en-GB" sz="1100" dirty="0" smtClean="0"/>
              <a:t>L, </a:t>
            </a:r>
            <a:r>
              <a:rPr lang="en-GB" sz="1100" dirty="0" err="1"/>
              <a:t>Villaggi</a:t>
            </a:r>
            <a:r>
              <a:rPr lang="en-GB" sz="1100" dirty="0"/>
              <a:t> C.</a:t>
            </a:r>
            <a:endParaRPr lang="es-AR" sz="1100" dirty="0"/>
          </a:p>
        </p:txBody>
      </p:sp>
      <p:sp>
        <p:nvSpPr>
          <p:cNvPr id="9" name="Google Shape;99;p2"/>
          <p:cNvSpPr/>
          <p:nvPr/>
        </p:nvSpPr>
        <p:spPr>
          <a:xfrm>
            <a:off x="11352584" y="199750"/>
            <a:ext cx="5850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200" b="0" i="0" u="none" strike="noStrike" cap="none" dirty="0">
                <a:solidFill>
                  <a:schemeClr val="dk1"/>
                </a:solidFill>
                <a:latin typeface="Calibri"/>
                <a:ea typeface="Calibri"/>
                <a:cs typeface="Calibri"/>
                <a:sym typeface="Calibri"/>
              </a:rPr>
              <a:t>ID </a:t>
            </a:r>
            <a:r>
              <a:rPr lang="es-AR" sz="1200" dirty="0" smtClean="0">
                <a:solidFill>
                  <a:schemeClr val="dk1"/>
                </a:solidFill>
                <a:latin typeface="Calibri"/>
                <a:ea typeface="Calibri"/>
                <a:cs typeface="Calibri"/>
                <a:sym typeface="Calibri"/>
              </a:rPr>
              <a:t>426</a:t>
            </a:r>
            <a:endParaRPr sz="1200" b="0" i="0" u="none" strike="noStrike" cap="none" dirty="0">
              <a:solidFill>
                <a:schemeClr val="dk1"/>
              </a:solidFill>
              <a:latin typeface="Calibri"/>
              <a:ea typeface="Calibri"/>
              <a:cs typeface="Calibri"/>
              <a:sym typeface="Calibri"/>
            </a:endParaRPr>
          </a:p>
        </p:txBody>
      </p:sp>
      <p:sp>
        <p:nvSpPr>
          <p:cNvPr id="10" name="9 CuadroTexto"/>
          <p:cNvSpPr txBox="1"/>
          <p:nvPr/>
        </p:nvSpPr>
        <p:spPr>
          <a:xfrm>
            <a:off x="523874" y="1412776"/>
            <a:ext cx="1502474" cy="461665"/>
          </a:xfrm>
          <a:prstGeom prst="rect">
            <a:avLst/>
          </a:prstGeom>
          <a:solidFill>
            <a:schemeClr val="accent4"/>
          </a:solidFill>
        </p:spPr>
        <p:txBody>
          <a:bodyPr wrap="square" rtlCol="0">
            <a:spAutoFit/>
          </a:bodyPr>
          <a:lstStyle/>
          <a:p>
            <a:pPr algn="ctr"/>
            <a:r>
              <a:rPr lang="es-AR" sz="2400" dirty="0" err="1" smtClean="0">
                <a:latin typeface="Roboto Slab" pitchFamily="2" charset="0"/>
                <a:ea typeface="Roboto Slab" pitchFamily="2" charset="0"/>
              </a:rPr>
              <a:t>Results</a:t>
            </a:r>
            <a:endParaRPr lang="es-AR" sz="2400" dirty="0">
              <a:latin typeface="Roboto Slab" pitchFamily="2" charset="0"/>
              <a:ea typeface="Roboto Slab" pitchFamily="2" charset="0"/>
            </a:endParaRPr>
          </a:p>
        </p:txBody>
      </p:sp>
      <p:sp>
        <p:nvSpPr>
          <p:cNvPr id="11" name="10 CuadroTexto"/>
          <p:cNvSpPr txBox="1"/>
          <p:nvPr/>
        </p:nvSpPr>
        <p:spPr>
          <a:xfrm>
            <a:off x="523873" y="2161032"/>
            <a:ext cx="261979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AR" sz="2000" b="1" dirty="0" err="1" smtClean="0"/>
              <a:t>Group</a:t>
            </a:r>
            <a:r>
              <a:rPr lang="es-AR" sz="2000" b="1" dirty="0" smtClean="0"/>
              <a:t> B</a:t>
            </a:r>
          </a:p>
          <a:p>
            <a:pPr algn="ctr"/>
            <a:r>
              <a:rPr lang="es-AR" sz="1600" dirty="0" smtClean="0"/>
              <a:t>(</a:t>
            </a:r>
            <a:r>
              <a:rPr lang="es-AR" sz="1600" dirty="0" err="1" smtClean="0"/>
              <a:t>Dissection</a:t>
            </a:r>
            <a:r>
              <a:rPr lang="es-AR" sz="1600" dirty="0" smtClean="0"/>
              <a:t> </a:t>
            </a:r>
            <a:r>
              <a:rPr lang="es-AR" sz="1600" dirty="0" err="1" smtClean="0"/>
              <a:t>after</a:t>
            </a:r>
            <a:r>
              <a:rPr lang="es-AR" sz="1600" dirty="0" smtClean="0"/>
              <a:t> 21 </a:t>
            </a:r>
            <a:r>
              <a:rPr lang="es-AR" sz="1600" dirty="0" err="1" smtClean="0"/>
              <a:t>days</a:t>
            </a:r>
            <a:r>
              <a:rPr lang="es-AR" sz="1600" dirty="0" smtClean="0"/>
              <a:t>)</a:t>
            </a:r>
            <a:endParaRPr lang="es-AR" sz="1600" dirty="0"/>
          </a:p>
        </p:txBody>
      </p:sp>
      <p:sp>
        <p:nvSpPr>
          <p:cNvPr id="12" name="11 CuadroTexto"/>
          <p:cNvSpPr txBox="1"/>
          <p:nvPr/>
        </p:nvSpPr>
        <p:spPr>
          <a:xfrm>
            <a:off x="523874" y="3479496"/>
            <a:ext cx="4608512" cy="1600438"/>
          </a:xfrm>
          <a:prstGeom prst="rect">
            <a:avLst/>
          </a:prstGeom>
          <a:noFill/>
        </p:spPr>
        <p:txBody>
          <a:bodyPr wrap="square" rtlCol="0">
            <a:spAutoFit/>
          </a:bodyPr>
          <a:lstStyle/>
          <a:p>
            <a:r>
              <a:rPr lang="en-GB" b="1" dirty="0" smtClean="0">
                <a:latin typeface="Roboto Slab" pitchFamily="2" charset="0"/>
                <a:ea typeface="Roboto Slab" pitchFamily="2" charset="0"/>
              </a:rPr>
              <a:t>Histological examination</a:t>
            </a:r>
            <a:r>
              <a:rPr lang="en-GB" dirty="0" smtClean="0">
                <a:latin typeface="Roboto Slab" pitchFamily="2" charset="0"/>
                <a:ea typeface="Roboto Slab" pitchFamily="2" charset="0"/>
              </a:rPr>
              <a:t>: </a:t>
            </a:r>
          </a:p>
          <a:p>
            <a:pPr marL="285750" indent="-285750">
              <a:buFont typeface="Arial" pitchFamily="34" charset="0"/>
              <a:buChar char="•"/>
            </a:pPr>
            <a:r>
              <a:rPr lang="en-GB" dirty="0" smtClean="0"/>
              <a:t>There </a:t>
            </a:r>
            <a:r>
              <a:rPr lang="en-GB" dirty="0"/>
              <a:t>is an area of </a:t>
            </a:r>
            <a:r>
              <a:rPr lang="en-GB" dirty="0" err="1"/>
              <a:t>submucosal</a:t>
            </a:r>
            <a:r>
              <a:rPr lang="en-GB" dirty="0"/>
              <a:t> thickening due to fibrosis, with an overlying area of partially atrophic mucosa, distended glands, irregularly shaped, lined by high epithelium, not OX, positive with digested PAS staining, </a:t>
            </a:r>
            <a:r>
              <a:rPr lang="en-GB" b="1" dirty="0"/>
              <a:t>constituting a pyloric type </a:t>
            </a:r>
            <a:r>
              <a:rPr lang="en-GB" b="1" dirty="0" err="1"/>
              <a:t>metaplasic</a:t>
            </a:r>
            <a:r>
              <a:rPr lang="en-GB" b="1" dirty="0"/>
              <a:t> process (MTP) in the gastric body</a:t>
            </a:r>
            <a:r>
              <a:rPr lang="en-GB" dirty="0"/>
              <a:t>. </a:t>
            </a:r>
            <a:endParaRPr lang="es-AR" dirty="0">
              <a:latin typeface="Alte Haas Grotesk" pitchFamily="2" charset="0"/>
            </a:endParaRPr>
          </a:p>
        </p:txBody>
      </p:sp>
      <p:sp>
        <p:nvSpPr>
          <p:cNvPr id="13" name="12 CuadroTexto"/>
          <p:cNvSpPr txBox="1"/>
          <p:nvPr/>
        </p:nvSpPr>
        <p:spPr>
          <a:xfrm>
            <a:off x="523874" y="2832384"/>
            <a:ext cx="4849099" cy="523220"/>
          </a:xfrm>
          <a:prstGeom prst="rect">
            <a:avLst/>
          </a:prstGeom>
          <a:noFill/>
        </p:spPr>
        <p:txBody>
          <a:bodyPr wrap="square" rtlCol="0">
            <a:spAutoFit/>
          </a:bodyPr>
          <a:lstStyle/>
          <a:p>
            <a:r>
              <a:rPr lang="en-GB" b="1" dirty="0" smtClean="0">
                <a:latin typeface="Roboto Slab" pitchFamily="2" charset="0"/>
                <a:ea typeface="Roboto Slab" pitchFamily="2" charset="0"/>
              </a:rPr>
              <a:t>Macroscopic examination</a:t>
            </a:r>
            <a:r>
              <a:rPr lang="en-GB" b="1" dirty="0" smtClean="0">
                <a:latin typeface="Alte Haas Grotesk" pitchFamily="2" charset="0"/>
              </a:rPr>
              <a:t>: </a:t>
            </a:r>
          </a:p>
          <a:p>
            <a:pPr marL="285750" indent="-285750">
              <a:buFont typeface="Arial" pitchFamily="34" charset="0"/>
              <a:buChar char="•"/>
            </a:pPr>
            <a:r>
              <a:rPr lang="en-GB" dirty="0" smtClean="0">
                <a:latin typeface="Alte Haas Grotesk" pitchFamily="2" charset="0"/>
              </a:rPr>
              <a:t>No macroscopic lesion is observed</a:t>
            </a:r>
            <a:endParaRPr lang="es-AR" dirty="0">
              <a:latin typeface="Alte Haas Grotesk" pitchFamily="2" charset="0"/>
            </a:endParaRPr>
          </a:p>
        </p:txBody>
      </p:sp>
      <p:pic>
        <p:nvPicPr>
          <p:cNvPr id="16" name="image3.jpg" descr="C:\Users\Ariel Enrique Naves\Desktop\RATA2 D.jpg"/>
          <p:cNvPicPr/>
          <p:nvPr/>
        </p:nvPicPr>
        <p:blipFill>
          <a:blip r:embed="rId5"/>
          <a:srcRect/>
          <a:stretch>
            <a:fillRect/>
          </a:stretch>
        </p:blipFill>
        <p:spPr>
          <a:xfrm>
            <a:off x="4852246" y="1327096"/>
            <a:ext cx="3148241" cy="2313985"/>
          </a:xfrm>
          <a:prstGeom prst="rect">
            <a:avLst/>
          </a:prstGeom>
          <a:ln/>
        </p:spPr>
      </p:pic>
      <p:pic>
        <p:nvPicPr>
          <p:cNvPr id="17" name="image9.png" descr="C:\Users\Ariel Enrique Naves\Desktop\RATA2 E.jpg"/>
          <p:cNvPicPr/>
          <p:nvPr/>
        </p:nvPicPr>
        <p:blipFill>
          <a:blip r:embed="rId6"/>
          <a:srcRect l="6353" t="33073" r="473"/>
          <a:stretch>
            <a:fillRect/>
          </a:stretch>
        </p:blipFill>
        <p:spPr>
          <a:xfrm>
            <a:off x="8328248" y="1358900"/>
            <a:ext cx="2880320" cy="2366988"/>
          </a:xfrm>
          <a:prstGeom prst="rect">
            <a:avLst/>
          </a:prstGeom>
          <a:ln/>
        </p:spPr>
      </p:pic>
      <p:pic>
        <p:nvPicPr>
          <p:cNvPr id="18" name="image8.jpg" descr="C:\Users\Ariel Enrique Naves\Desktop\RATA 3 A.jpg"/>
          <p:cNvPicPr/>
          <p:nvPr/>
        </p:nvPicPr>
        <p:blipFill>
          <a:blip r:embed="rId7"/>
          <a:srcRect/>
          <a:stretch>
            <a:fillRect/>
          </a:stretch>
        </p:blipFill>
        <p:spPr>
          <a:xfrm>
            <a:off x="5004925" y="3789040"/>
            <a:ext cx="2842881" cy="2625036"/>
          </a:xfrm>
          <a:prstGeom prst="rect">
            <a:avLst/>
          </a:prstGeom>
          <a:ln/>
        </p:spPr>
      </p:pic>
      <p:pic>
        <p:nvPicPr>
          <p:cNvPr id="19" name="image1.jpg" descr="C:\Users\Ariel Enrique Naves\Desktop\RATA 3 B.jpg"/>
          <p:cNvPicPr/>
          <p:nvPr/>
        </p:nvPicPr>
        <p:blipFill>
          <a:blip r:embed="rId8"/>
          <a:srcRect t="11575" r="540"/>
          <a:stretch>
            <a:fillRect/>
          </a:stretch>
        </p:blipFill>
        <p:spPr>
          <a:xfrm>
            <a:off x="8057588" y="3994148"/>
            <a:ext cx="3150980" cy="2214819"/>
          </a:xfrm>
          <a:prstGeom prst="rect">
            <a:avLst/>
          </a:prstGeom>
          <a:ln/>
        </p:spPr>
      </p:pic>
      <p:cxnSp>
        <p:nvCxnSpPr>
          <p:cNvPr id="3" name="2 Conector recto de flecha"/>
          <p:cNvCxnSpPr/>
          <p:nvPr/>
        </p:nvCxnSpPr>
        <p:spPr>
          <a:xfrm flipH="1">
            <a:off x="6426365" y="2924944"/>
            <a:ext cx="461723"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 name="4 Conector recto de flecha"/>
          <p:cNvCxnSpPr/>
          <p:nvPr/>
        </p:nvCxnSpPr>
        <p:spPr>
          <a:xfrm flipH="1">
            <a:off x="9264352" y="2996952"/>
            <a:ext cx="64807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4" name="23 Conector recto de flecha"/>
          <p:cNvCxnSpPr/>
          <p:nvPr/>
        </p:nvCxnSpPr>
        <p:spPr>
          <a:xfrm flipH="1" flipV="1">
            <a:off x="6696983" y="5661695"/>
            <a:ext cx="518894" cy="47571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6" name="25 Conector recto de flecha"/>
          <p:cNvCxnSpPr/>
          <p:nvPr/>
        </p:nvCxnSpPr>
        <p:spPr>
          <a:xfrm flipH="1">
            <a:off x="9309042" y="5301208"/>
            <a:ext cx="64807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7" name="26 CuadroTexto"/>
          <p:cNvSpPr txBox="1"/>
          <p:nvPr/>
        </p:nvSpPr>
        <p:spPr>
          <a:xfrm>
            <a:off x="5004925" y="1412776"/>
            <a:ext cx="720080"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6 </a:t>
            </a:r>
            <a:r>
              <a:rPr lang="es-AR" sz="800" dirty="0" smtClean="0">
                <a:latin typeface="Roboto Slab" pitchFamily="2" charset="0"/>
                <a:ea typeface="Roboto Slab" pitchFamily="2" charset="0"/>
              </a:rPr>
              <a:t>(H&amp;E, 100x)</a:t>
            </a:r>
            <a:endParaRPr lang="es-AR" sz="800" dirty="0">
              <a:latin typeface="Roboto Slab" pitchFamily="2" charset="0"/>
              <a:ea typeface="Roboto Slab" pitchFamily="2" charset="0"/>
            </a:endParaRPr>
          </a:p>
        </p:txBody>
      </p:sp>
      <p:sp>
        <p:nvSpPr>
          <p:cNvPr id="28" name="27 CuadroTexto"/>
          <p:cNvSpPr txBox="1"/>
          <p:nvPr/>
        </p:nvSpPr>
        <p:spPr>
          <a:xfrm>
            <a:off x="8400256" y="1474331"/>
            <a:ext cx="864096"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7 </a:t>
            </a:r>
            <a:r>
              <a:rPr lang="es-AR" sz="800" dirty="0" smtClean="0">
                <a:latin typeface="Roboto Slab" pitchFamily="2" charset="0"/>
                <a:ea typeface="Roboto Slab" pitchFamily="2" charset="0"/>
              </a:rPr>
              <a:t>(H&amp;E, 400x)</a:t>
            </a:r>
            <a:endParaRPr lang="es-AR" sz="800" dirty="0">
              <a:latin typeface="Roboto Slab" pitchFamily="2" charset="0"/>
              <a:ea typeface="Roboto Slab" pitchFamily="2" charset="0"/>
            </a:endParaRPr>
          </a:p>
        </p:txBody>
      </p:sp>
      <p:sp>
        <p:nvSpPr>
          <p:cNvPr id="29" name="28 CuadroTexto"/>
          <p:cNvSpPr txBox="1"/>
          <p:nvPr/>
        </p:nvSpPr>
        <p:spPr>
          <a:xfrm>
            <a:off x="5132386" y="3947611"/>
            <a:ext cx="1071984"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8 </a:t>
            </a:r>
            <a:r>
              <a:rPr lang="es-AR" sz="800" dirty="0" smtClean="0">
                <a:latin typeface="Roboto Slab" pitchFamily="2" charset="0"/>
                <a:ea typeface="Roboto Slab" pitchFamily="2" charset="0"/>
              </a:rPr>
              <a:t>(</a:t>
            </a:r>
            <a:r>
              <a:rPr lang="es-AR" sz="800" dirty="0" err="1" smtClean="0">
                <a:latin typeface="Roboto Slab" pitchFamily="2" charset="0"/>
                <a:ea typeface="Roboto Slab" pitchFamily="2" charset="0"/>
              </a:rPr>
              <a:t>Digested</a:t>
            </a:r>
            <a:r>
              <a:rPr lang="es-AR" sz="800" dirty="0" smtClean="0">
                <a:latin typeface="Roboto Slab" pitchFamily="2" charset="0"/>
                <a:ea typeface="Roboto Slab" pitchFamily="2" charset="0"/>
              </a:rPr>
              <a:t> PAS, 100x)</a:t>
            </a:r>
            <a:endParaRPr lang="es-AR" sz="800" dirty="0">
              <a:latin typeface="Roboto Slab" pitchFamily="2" charset="0"/>
              <a:ea typeface="Roboto Slab" pitchFamily="2" charset="0"/>
            </a:endParaRPr>
          </a:p>
        </p:txBody>
      </p:sp>
      <p:sp>
        <p:nvSpPr>
          <p:cNvPr id="30" name="29 CuadroTexto"/>
          <p:cNvSpPr txBox="1"/>
          <p:nvPr/>
        </p:nvSpPr>
        <p:spPr>
          <a:xfrm>
            <a:off x="8149961" y="4107436"/>
            <a:ext cx="1071984" cy="338554"/>
          </a:xfrm>
          <a:prstGeom prst="rect">
            <a:avLst/>
          </a:prstGeom>
          <a:solidFill>
            <a:schemeClr val="bg1"/>
          </a:solidFill>
        </p:spPr>
        <p:txBody>
          <a:bodyPr wrap="square" rtlCol="0">
            <a:spAutoFit/>
          </a:bodyPr>
          <a:lstStyle/>
          <a:p>
            <a:r>
              <a:rPr lang="es-AR" sz="800" b="1" dirty="0" smtClean="0">
                <a:latin typeface="Roboto Slab" pitchFamily="2" charset="0"/>
                <a:ea typeface="Roboto Slab" pitchFamily="2" charset="0"/>
              </a:rPr>
              <a:t>Fig. 9 </a:t>
            </a:r>
            <a:r>
              <a:rPr lang="es-AR" sz="800" dirty="0" smtClean="0">
                <a:latin typeface="Roboto Slab" pitchFamily="2" charset="0"/>
                <a:ea typeface="Roboto Slab" pitchFamily="2" charset="0"/>
              </a:rPr>
              <a:t>(</a:t>
            </a:r>
            <a:r>
              <a:rPr lang="es-AR" sz="800" dirty="0" err="1" smtClean="0">
                <a:latin typeface="Roboto Slab" pitchFamily="2" charset="0"/>
                <a:ea typeface="Roboto Slab" pitchFamily="2" charset="0"/>
              </a:rPr>
              <a:t>Digested</a:t>
            </a:r>
            <a:r>
              <a:rPr lang="es-AR" sz="800" dirty="0" smtClean="0">
                <a:latin typeface="Roboto Slab" pitchFamily="2" charset="0"/>
                <a:ea typeface="Roboto Slab" pitchFamily="2" charset="0"/>
              </a:rPr>
              <a:t> PAS, 400x)</a:t>
            </a:r>
            <a:endParaRPr lang="es-AR" sz="800" dirty="0">
              <a:latin typeface="Roboto Slab" pitchFamily="2" charset="0"/>
              <a:ea typeface="Roboto Slab"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5" descr="Imagen que contiene interior, ventana, edificio, ducha&#10;&#10;Descripción generada automáticamente"/>
          <p:cNvPicPr preferRelativeResize="0"/>
          <p:nvPr/>
        </p:nvPicPr>
        <p:blipFill rotWithShape="1">
          <a:blip r:embed="rId3">
            <a:alphaModFix/>
          </a:blip>
          <a:srcRect/>
          <a:stretch/>
        </p:blipFill>
        <p:spPr>
          <a:xfrm>
            <a:off x="0" y="430"/>
            <a:ext cx="12192000" cy="6857139"/>
          </a:xfrm>
          <a:prstGeom prst="rect">
            <a:avLst/>
          </a:prstGeom>
          <a:noFill/>
          <a:ln>
            <a:noFill/>
          </a:ln>
        </p:spPr>
      </p:pic>
      <p:sp>
        <p:nvSpPr>
          <p:cNvPr id="125" name="Google Shape;125;p5"/>
          <p:cNvSpPr/>
          <p:nvPr/>
        </p:nvSpPr>
        <p:spPr>
          <a:xfrm>
            <a:off x="911424" y="2060848"/>
            <a:ext cx="11683200" cy="54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26" name="Google Shape;126;p5"/>
          <p:cNvSpPr/>
          <p:nvPr/>
        </p:nvSpPr>
        <p:spPr>
          <a:xfrm>
            <a:off x="254380" y="163750"/>
            <a:ext cx="35439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2060"/>
              </a:solidFill>
              <a:latin typeface="Calibri"/>
              <a:ea typeface="Calibri"/>
              <a:cs typeface="Calibri"/>
              <a:sym typeface="Calibri"/>
            </a:endParaRPr>
          </a:p>
        </p:txBody>
      </p:sp>
      <p:pic>
        <p:nvPicPr>
          <p:cNvPr id="127" name="Google Shape;127;p5" descr="Imagen que contiene pájaro, ave, flor&#10;&#10;Descripción generada automáticamente"/>
          <p:cNvPicPr preferRelativeResize="0"/>
          <p:nvPr/>
        </p:nvPicPr>
        <p:blipFill rotWithShape="1">
          <a:blip r:embed="rId4">
            <a:alphaModFix/>
          </a:blip>
          <a:srcRect t="18223" b="35322"/>
          <a:stretch/>
        </p:blipFill>
        <p:spPr>
          <a:xfrm>
            <a:off x="352348" y="88183"/>
            <a:ext cx="3348000" cy="1015134"/>
          </a:xfrm>
          <a:prstGeom prst="rect">
            <a:avLst/>
          </a:prstGeom>
          <a:noFill/>
          <a:ln>
            <a:noFill/>
          </a:ln>
        </p:spPr>
      </p:pic>
      <p:sp>
        <p:nvSpPr>
          <p:cNvPr id="9" name="Google Shape;98;p2"/>
          <p:cNvSpPr/>
          <p:nvPr/>
        </p:nvSpPr>
        <p:spPr>
          <a:xfrm>
            <a:off x="4203975" y="199750"/>
            <a:ext cx="7221900" cy="864000"/>
          </a:xfrm>
          <a:prstGeom prst="rect">
            <a:avLst/>
          </a:prstGeom>
          <a:solidFill>
            <a:srgbClr val="FFFFFF"/>
          </a:solidFill>
          <a:ln>
            <a:noFill/>
          </a:ln>
        </p:spPr>
        <p:txBody>
          <a:bodyPr spcFirstLastPara="1" wrap="square" lIns="91425" tIns="45700" rIns="91425" bIns="45700" anchor="ctr" anchorCtr="0">
            <a:noAutofit/>
          </a:bodyPr>
          <a:lstStyle/>
          <a:p>
            <a:pPr algn="ctr"/>
            <a:r>
              <a:rPr lang="es-AR" sz="1200" b="1" dirty="0" smtClean="0">
                <a:solidFill>
                  <a:schemeClr val="dk1"/>
                </a:solidFill>
              </a:rPr>
              <a:t>‘</a:t>
            </a:r>
            <a:r>
              <a:rPr lang="en-GB" sz="1200" b="1" dirty="0"/>
              <a:t>STIMULATION OF CELL LINEAGES INVOLVED IN THE REPAIR OF THE GASTRIC MUCOSA (MG) DUE TO THE ULCEROGENIC ACTION OF ACETIC ACID (AC) IN </a:t>
            </a:r>
            <a:r>
              <a:rPr lang="en-GB" sz="1200" b="1" dirty="0" smtClean="0"/>
              <a:t>RATS</a:t>
            </a:r>
            <a:r>
              <a:rPr lang="es-AR" sz="1200" b="1" dirty="0" smtClean="0">
                <a:solidFill>
                  <a:schemeClr val="dk1"/>
                </a:solidFill>
              </a:rPr>
              <a:t>’ </a:t>
            </a:r>
          </a:p>
          <a:p>
            <a:pPr algn="ctr"/>
            <a:r>
              <a:rPr lang="en-GB" sz="1100" dirty="0" err="1" smtClean="0"/>
              <a:t>Bedini</a:t>
            </a:r>
            <a:r>
              <a:rPr lang="en-GB" sz="1100" dirty="0" smtClean="0"/>
              <a:t> OA, </a:t>
            </a:r>
            <a:r>
              <a:rPr lang="en-GB" sz="1100" dirty="0"/>
              <a:t>Naves </a:t>
            </a:r>
            <a:r>
              <a:rPr lang="en-GB" sz="1100" dirty="0" smtClean="0"/>
              <a:t>AE, </a:t>
            </a:r>
            <a:r>
              <a:rPr lang="en-GB" sz="1100" dirty="0"/>
              <a:t>San Miguel </a:t>
            </a:r>
            <a:r>
              <a:rPr lang="en-GB" sz="1100" dirty="0" smtClean="0"/>
              <a:t>P, </a:t>
            </a:r>
            <a:r>
              <a:rPr lang="en-GB" sz="1100" dirty="0" err="1"/>
              <a:t>Petrich</a:t>
            </a:r>
            <a:r>
              <a:rPr lang="en-GB" sz="1100" dirty="0"/>
              <a:t> </a:t>
            </a:r>
            <a:r>
              <a:rPr lang="en-GB" sz="1100" dirty="0" smtClean="0"/>
              <a:t>K, </a:t>
            </a:r>
            <a:r>
              <a:rPr lang="en-GB" sz="1100" dirty="0"/>
              <a:t>Vasquez </a:t>
            </a:r>
            <a:r>
              <a:rPr lang="en-GB" sz="1100" dirty="0" smtClean="0"/>
              <a:t>V, </a:t>
            </a:r>
            <a:r>
              <a:rPr lang="en-GB" sz="1100" dirty="0" err="1"/>
              <a:t>Folmer</a:t>
            </a:r>
            <a:r>
              <a:rPr lang="en-GB" sz="1100" dirty="0"/>
              <a:t> </a:t>
            </a:r>
            <a:r>
              <a:rPr lang="en-GB" sz="1100" dirty="0" smtClean="0"/>
              <a:t>P, </a:t>
            </a:r>
            <a:r>
              <a:rPr lang="en-GB" sz="1100" dirty="0" err="1"/>
              <a:t>Fabbro</a:t>
            </a:r>
            <a:r>
              <a:rPr lang="en-GB" sz="1100" dirty="0"/>
              <a:t> </a:t>
            </a:r>
            <a:r>
              <a:rPr lang="en-GB" sz="1100" dirty="0" smtClean="0"/>
              <a:t>G,  </a:t>
            </a:r>
            <a:r>
              <a:rPr lang="en-GB" sz="1100" dirty="0" err="1"/>
              <a:t>Fabbrizi</a:t>
            </a:r>
            <a:r>
              <a:rPr lang="en-GB" sz="1100" dirty="0"/>
              <a:t> </a:t>
            </a:r>
            <a:r>
              <a:rPr lang="en-GB" sz="1100" dirty="0" smtClean="0"/>
              <a:t>MR, </a:t>
            </a:r>
            <a:r>
              <a:rPr lang="en-GB" sz="1100" dirty="0"/>
              <a:t>Flores </a:t>
            </a:r>
            <a:r>
              <a:rPr lang="en-GB" sz="1100" dirty="0" err="1"/>
              <a:t>Trusso</a:t>
            </a:r>
            <a:r>
              <a:rPr lang="en-GB" sz="1100" dirty="0"/>
              <a:t> </a:t>
            </a:r>
            <a:r>
              <a:rPr lang="en-GB" sz="1100" dirty="0" smtClean="0"/>
              <a:t>L, </a:t>
            </a:r>
            <a:r>
              <a:rPr lang="en-GB" sz="1100" dirty="0" err="1"/>
              <a:t>Villaggi</a:t>
            </a:r>
            <a:r>
              <a:rPr lang="en-GB" sz="1100" dirty="0"/>
              <a:t> C.</a:t>
            </a:r>
            <a:endParaRPr lang="es-AR" sz="1100" dirty="0"/>
          </a:p>
        </p:txBody>
      </p:sp>
      <p:sp>
        <p:nvSpPr>
          <p:cNvPr id="10" name="Google Shape;99;p2"/>
          <p:cNvSpPr/>
          <p:nvPr/>
        </p:nvSpPr>
        <p:spPr>
          <a:xfrm>
            <a:off x="11352584" y="199750"/>
            <a:ext cx="585036" cy="864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200" b="0" i="0" u="none" strike="noStrike" cap="none" dirty="0">
                <a:solidFill>
                  <a:schemeClr val="dk1"/>
                </a:solidFill>
                <a:latin typeface="Calibri"/>
                <a:ea typeface="Calibri"/>
                <a:cs typeface="Calibri"/>
                <a:sym typeface="Calibri"/>
              </a:rPr>
              <a:t>ID </a:t>
            </a:r>
            <a:r>
              <a:rPr lang="es-AR" sz="1200" dirty="0" smtClean="0">
                <a:solidFill>
                  <a:schemeClr val="dk1"/>
                </a:solidFill>
                <a:latin typeface="Calibri"/>
                <a:ea typeface="Calibri"/>
                <a:cs typeface="Calibri"/>
                <a:sym typeface="Calibri"/>
              </a:rPr>
              <a:t>426</a:t>
            </a:r>
            <a:endParaRPr sz="1200" b="0" i="0" u="none" strike="noStrike" cap="none" dirty="0">
              <a:solidFill>
                <a:schemeClr val="dk1"/>
              </a:solidFill>
              <a:latin typeface="Calibri"/>
              <a:ea typeface="Calibri"/>
              <a:cs typeface="Calibri"/>
              <a:sym typeface="Calibri"/>
            </a:endParaRPr>
          </a:p>
        </p:txBody>
      </p:sp>
      <p:sp>
        <p:nvSpPr>
          <p:cNvPr id="8" name="7 CuadroTexto"/>
          <p:cNvSpPr txBox="1"/>
          <p:nvPr/>
        </p:nvSpPr>
        <p:spPr>
          <a:xfrm>
            <a:off x="523874" y="1412776"/>
            <a:ext cx="2043734" cy="461665"/>
          </a:xfrm>
          <a:prstGeom prst="rect">
            <a:avLst/>
          </a:prstGeom>
          <a:solidFill>
            <a:schemeClr val="accent4"/>
          </a:solidFill>
        </p:spPr>
        <p:txBody>
          <a:bodyPr wrap="square" rtlCol="0">
            <a:spAutoFit/>
          </a:bodyPr>
          <a:lstStyle/>
          <a:p>
            <a:pPr algn="ctr"/>
            <a:r>
              <a:rPr lang="es-AR" sz="2400" dirty="0" err="1" smtClean="0">
                <a:latin typeface="Roboto Slab" pitchFamily="2" charset="0"/>
                <a:ea typeface="Roboto Slab" pitchFamily="2" charset="0"/>
              </a:rPr>
              <a:t>Discussion</a:t>
            </a:r>
            <a:endParaRPr lang="es-AR" sz="2400" dirty="0">
              <a:latin typeface="Roboto Slab" pitchFamily="2" charset="0"/>
              <a:ea typeface="Roboto Slab" pitchFamily="2" charset="0"/>
            </a:endParaRPr>
          </a:p>
        </p:txBody>
      </p:sp>
      <p:sp>
        <p:nvSpPr>
          <p:cNvPr id="2" name="1 CuadroTexto"/>
          <p:cNvSpPr txBox="1"/>
          <p:nvPr/>
        </p:nvSpPr>
        <p:spPr>
          <a:xfrm>
            <a:off x="511338" y="2060848"/>
            <a:ext cx="11121228" cy="2308324"/>
          </a:xfrm>
          <a:prstGeom prst="rect">
            <a:avLst/>
          </a:prstGeom>
          <a:noFill/>
        </p:spPr>
        <p:txBody>
          <a:bodyPr wrap="square" rtlCol="0">
            <a:spAutoFit/>
          </a:bodyPr>
          <a:lstStyle/>
          <a:p>
            <a:pPr algn="just"/>
            <a:r>
              <a:rPr lang="en-GB" sz="1600" dirty="0">
                <a:latin typeface="Alte Haas Grotesk" pitchFamily="2" charset="0"/>
              </a:rPr>
              <a:t>Our investigation proved that the injection of acetic acid in the </a:t>
            </a:r>
            <a:r>
              <a:rPr lang="en-GB" sz="1600" dirty="0" err="1">
                <a:latin typeface="Alte Haas Grotesk" pitchFamily="2" charset="0"/>
              </a:rPr>
              <a:t>subserosa</a:t>
            </a:r>
            <a:r>
              <a:rPr lang="en-GB" sz="1600" dirty="0">
                <a:latin typeface="Alte Haas Grotesk" pitchFamily="2" charset="0"/>
              </a:rPr>
              <a:t> created macroscopic and histological lesion in group A</a:t>
            </a:r>
            <a:r>
              <a:rPr lang="en-GB" sz="1600" dirty="0" smtClean="0">
                <a:latin typeface="Alte Haas Grotesk" pitchFamily="2" charset="0"/>
              </a:rPr>
              <a:t>, conserving </a:t>
            </a:r>
            <a:r>
              <a:rPr lang="en-GB" sz="1600" dirty="0">
                <a:latin typeface="Alte Haas Grotesk" pitchFamily="2" charset="0"/>
              </a:rPr>
              <a:t>the oxyntic structure in the gastric body. Group B presented a strongly PAS + epithelium, with depletion of the usual oxyntic cellularity. </a:t>
            </a:r>
            <a:endParaRPr lang="en-GB" sz="1600" dirty="0" smtClean="0">
              <a:latin typeface="Alte Haas Grotesk" pitchFamily="2" charset="0"/>
            </a:endParaRPr>
          </a:p>
          <a:p>
            <a:pPr algn="just"/>
            <a:r>
              <a:rPr lang="en-GB" sz="1600" dirty="0" smtClean="0">
                <a:latin typeface="Alte Haas Grotesk" pitchFamily="2" charset="0"/>
              </a:rPr>
              <a:t>This </a:t>
            </a:r>
            <a:r>
              <a:rPr lang="en-GB" sz="1600" dirty="0">
                <a:latin typeface="Alte Haas Grotesk" pitchFamily="2" charset="0"/>
              </a:rPr>
              <a:t>change evidences the presence of a new lineage corresponding to a pyloric type metaplasia in the gastric body.</a:t>
            </a:r>
            <a:endParaRPr lang="es-AR" sz="1600" dirty="0">
              <a:latin typeface="Alte Haas Grotesk" pitchFamily="2" charset="0"/>
            </a:endParaRPr>
          </a:p>
          <a:p>
            <a:pPr algn="just"/>
            <a:r>
              <a:rPr lang="en-GB" sz="1600" dirty="0">
                <a:latin typeface="Alte Haas Grotesk" pitchFamily="2" charset="0"/>
              </a:rPr>
              <a:t>Therefore, it is shown that the stimulation of the cellular mechanisms of reparation starting from the pyloric antral gland, produced by the mucosal lesion with acetic acid, generates a new lineage of pyloric cells, that, ascending to the oxyntic zone, blocked de acid production by disappearance of the oxyntic glands and depletion of parietal cells, favouring the healing of the ulcer</a:t>
            </a:r>
            <a:r>
              <a:rPr lang="en-GB" sz="1600" dirty="0" smtClean="0">
                <a:latin typeface="Alte Haas Grotesk" pitchFamily="2" charset="0"/>
              </a:rPr>
              <a:t>.</a:t>
            </a:r>
            <a:r>
              <a:rPr lang="es-AR" sz="1600" b="1" dirty="0">
                <a:latin typeface="Roboto Slab" pitchFamily="2" charset="0"/>
                <a:ea typeface="Roboto Slab" pitchFamily="2" charset="0"/>
              </a:rPr>
              <a:t> R</a:t>
            </a:r>
            <a:endParaRPr lang="es-AR" sz="1600" dirty="0">
              <a:latin typeface="Alte Haas Grotesk" pitchFamily="2" charset="0"/>
            </a:endParaRPr>
          </a:p>
          <a:p>
            <a:pPr algn="just"/>
            <a:endParaRPr lang="es-AR" sz="1600" dirty="0">
              <a:latin typeface="Alte Haas Grotesk" pitchFamily="2" charset="0"/>
            </a:endParaRPr>
          </a:p>
        </p:txBody>
      </p:sp>
      <p:sp>
        <p:nvSpPr>
          <p:cNvPr id="11" name="10 CuadroTexto"/>
          <p:cNvSpPr txBox="1"/>
          <p:nvPr/>
        </p:nvSpPr>
        <p:spPr>
          <a:xfrm>
            <a:off x="510280" y="4221088"/>
            <a:ext cx="2043734" cy="461665"/>
          </a:xfrm>
          <a:prstGeom prst="rect">
            <a:avLst/>
          </a:prstGeom>
          <a:solidFill>
            <a:schemeClr val="accent4"/>
          </a:solidFill>
        </p:spPr>
        <p:txBody>
          <a:bodyPr wrap="square" rtlCol="0">
            <a:spAutoFit/>
          </a:bodyPr>
          <a:lstStyle/>
          <a:p>
            <a:pPr algn="ctr"/>
            <a:r>
              <a:rPr lang="es-AR" sz="2400" dirty="0" err="1" smtClean="0">
                <a:latin typeface="Roboto Slab" pitchFamily="2" charset="0"/>
                <a:ea typeface="Roboto Slab" pitchFamily="2" charset="0"/>
              </a:rPr>
              <a:t>Conclusion</a:t>
            </a:r>
            <a:endParaRPr lang="es-AR" sz="2400" dirty="0">
              <a:latin typeface="Roboto Slab" pitchFamily="2" charset="0"/>
              <a:ea typeface="Roboto Slab" pitchFamily="2" charset="0"/>
            </a:endParaRPr>
          </a:p>
        </p:txBody>
      </p:sp>
      <p:sp>
        <p:nvSpPr>
          <p:cNvPr id="3" name="2 CuadroTexto"/>
          <p:cNvSpPr txBox="1"/>
          <p:nvPr/>
        </p:nvSpPr>
        <p:spPr>
          <a:xfrm>
            <a:off x="523874" y="4814074"/>
            <a:ext cx="10972726" cy="1200329"/>
          </a:xfrm>
          <a:prstGeom prst="rect">
            <a:avLst/>
          </a:prstGeom>
          <a:noFill/>
        </p:spPr>
        <p:txBody>
          <a:bodyPr wrap="square" rtlCol="0">
            <a:spAutoFit/>
          </a:bodyPr>
          <a:lstStyle/>
          <a:p>
            <a:pPr algn="just"/>
            <a:r>
              <a:rPr lang="en-GB" sz="2400" b="1" dirty="0">
                <a:latin typeface="Alte Haas Grotesk" pitchFamily="2" charset="0"/>
              </a:rPr>
              <a:t>T</a:t>
            </a:r>
            <a:r>
              <a:rPr lang="en-GB" sz="2400" b="1" dirty="0" smtClean="0">
                <a:latin typeface="Alte Haas Grotesk" pitchFamily="2" charset="0"/>
              </a:rPr>
              <a:t>he </a:t>
            </a:r>
            <a:r>
              <a:rPr lang="en-GB" sz="2400" b="1" dirty="0">
                <a:latin typeface="Alte Haas Grotesk" pitchFamily="2" charset="0"/>
              </a:rPr>
              <a:t>stimulation of cellula</a:t>
            </a:r>
            <a:r>
              <a:rPr lang="en-GB" sz="2400" dirty="0">
                <a:latin typeface="Alte Haas Grotesk" pitchFamily="2" charset="0"/>
              </a:rPr>
              <a:t>r repair mechanisms on the main </a:t>
            </a:r>
            <a:r>
              <a:rPr lang="en-GB" sz="2400" dirty="0" smtClean="0">
                <a:latin typeface="Alte Haas Grotesk" pitchFamily="2" charset="0"/>
              </a:rPr>
              <a:t>cells</a:t>
            </a:r>
          </a:p>
          <a:p>
            <a:pPr algn="just"/>
            <a:r>
              <a:rPr lang="en-GB" sz="2400" dirty="0" smtClean="0">
                <a:latin typeface="Alte Haas Grotesk" pitchFamily="2" charset="0"/>
              </a:rPr>
              <a:t> </a:t>
            </a:r>
            <a:r>
              <a:rPr lang="en-GB" sz="2400" dirty="0">
                <a:latin typeface="Alte Haas Grotesk" pitchFamily="2" charset="0"/>
              </a:rPr>
              <a:t>of the gastric </a:t>
            </a:r>
            <a:r>
              <a:rPr lang="en-GB" sz="2400" dirty="0" smtClean="0">
                <a:latin typeface="Alte Haas Grotesk" pitchFamily="2" charset="0"/>
              </a:rPr>
              <a:t>body generated </a:t>
            </a:r>
            <a:r>
              <a:rPr lang="en-GB" sz="2400" b="1" dirty="0" err="1">
                <a:latin typeface="Alte Haas Grotesk" pitchFamily="2" charset="0"/>
              </a:rPr>
              <a:t>metaplasic</a:t>
            </a:r>
            <a:r>
              <a:rPr lang="en-GB" sz="2400" b="1" dirty="0">
                <a:latin typeface="Alte Haas Grotesk" pitchFamily="2" charset="0"/>
              </a:rPr>
              <a:t> cells of the </a:t>
            </a:r>
            <a:r>
              <a:rPr lang="en-GB" sz="2400" b="1" dirty="0" smtClean="0">
                <a:latin typeface="Alte Haas Grotesk" pitchFamily="2" charset="0"/>
              </a:rPr>
              <a:t>pyloric</a:t>
            </a:r>
          </a:p>
          <a:p>
            <a:pPr algn="just"/>
            <a:r>
              <a:rPr lang="en-GB" sz="2400" b="1" dirty="0" smtClean="0">
                <a:latin typeface="Alte Haas Grotesk" pitchFamily="2" charset="0"/>
              </a:rPr>
              <a:t> </a:t>
            </a:r>
            <a:r>
              <a:rPr lang="en-GB" sz="2400" b="1" dirty="0">
                <a:latin typeface="Alte Haas Grotesk" pitchFamily="2" charset="0"/>
              </a:rPr>
              <a:t>type (MTP), configuring a new cell lineage in the gastric body.</a:t>
            </a:r>
            <a:endParaRPr lang="es-AR" sz="2400" b="1" dirty="0">
              <a:latin typeface="Alte Haas Grotesk" pitchFamily="2" charset="0"/>
            </a:endParaRPr>
          </a:p>
        </p:txBody>
      </p:sp>
      <p:grpSp>
        <p:nvGrpSpPr>
          <p:cNvPr id="6" name="5 Grupo"/>
          <p:cNvGrpSpPr/>
          <p:nvPr/>
        </p:nvGrpSpPr>
        <p:grpSpPr>
          <a:xfrm>
            <a:off x="9744804" y="3871625"/>
            <a:ext cx="2340060" cy="2937287"/>
            <a:chOff x="9835661" y="1814241"/>
            <a:chExt cx="3804937" cy="5130269"/>
          </a:xfrm>
        </p:grpSpPr>
        <p:pic>
          <p:nvPicPr>
            <p:cNvPr id="5122" name="Picture 2" descr="C:\Users\Kate\Documents\FACULTAD\Investigación gastro\gastro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5661" y="1814241"/>
              <a:ext cx="3630734" cy="51302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0866779" y="5635053"/>
              <a:ext cx="2773819" cy="698833"/>
            </a:xfrm>
            <a:prstGeom prst="rect">
              <a:avLst/>
            </a:prstGeom>
            <a:noFill/>
          </p:spPr>
          <p:txBody>
            <a:bodyPr wrap="none" rtlCol="0">
              <a:spAutoFit/>
            </a:bodyPr>
            <a:lstStyle/>
            <a:p>
              <a:r>
                <a:rPr lang="es-AR" sz="1000" dirty="0" err="1" smtClean="0">
                  <a:latin typeface="Compacta Bd BT" pitchFamily="34" charset="0"/>
                </a:rPr>
                <a:t>Fabrizzi</a:t>
              </a:r>
              <a:r>
                <a:rPr lang="es-AR" sz="1000" dirty="0" smtClean="0">
                  <a:latin typeface="Compacta Bd BT" pitchFamily="34" charset="0"/>
                </a:rPr>
                <a:t>, </a:t>
              </a:r>
              <a:r>
                <a:rPr lang="es-AR" sz="1000" dirty="0" err="1" smtClean="0">
                  <a:latin typeface="Compacta Bd BT" pitchFamily="34" charset="0"/>
                </a:rPr>
                <a:t>Maria</a:t>
              </a:r>
              <a:r>
                <a:rPr lang="es-AR" sz="1000" dirty="0" smtClean="0">
                  <a:latin typeface="Compacta Bd BT" pitchFamily="34" charset="0"/>
                </a:rPr>
                <a:t> del Rosario</a:t>
              </a:r>
            </a:p>
            <a:p>
              <a:r>
                <a:rPr lang="es-AR" sz="1000" dirty="0" smtClean="0">
                  <a:latin typeface="Compacta Bd BT" pitchFamily="34" charset="0"/>
                </a:rPr>
                <a:t>Flores </a:t>
              </a:r>
              <a:r>
                <a:rPr lang="es-AR" sz="1000" dirty="0" err="1" smtClean="0">
                  <a:latin typeface="Compacta Bd BT" pitchFamily="34" charset="0"/>
                </a:rPr>
                <a:t>Trusso</a:t>
              </a:r>
              <a:r>
                <a:rPr lang="es-AR" sz="1000" dirty="0" smtClean="0">
                  <a:latin typeface="Compacta Bd BT" pitchFamily="34" charset="0"/>
                </a:rPr>
                <a:t>, Lucas</a:t>
              </a:r>
              <a:endParaRPr lang="es-AR" sz="1000" dirty="0">
                <a:latin typeface="Compacta Bd BT" pitchFamily="34" charset="0"/>
              </a:endParaRPr>
            </a:p>
          </p:txBody>
        </p:sp>
      </p:grpSp>
      <p:sp>
        <p:nvSpPr>
          <p:cNvPr id="12" name="11 CuadroTexto"/>
          <p:cNvSpPr txBox="1"/>
          <p:nvPr/>
        </p:nvSpPr>
        <p:spPr>
          <a:xfrm>
            <a:off x="1124324" y="6022553"/>
            <a:ext cx="318900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AR" sz="1200" b="1" dirty="0" smtClean="0">
                <a:latin typeface="Roboto Slab" pitchFamily="2" charset="0"/>
                <a:ea typeface="Roboto Slab" pitchFamily="2" charset="0"/>
              </a:rPr>
              <a:t>THANK YOU FO YOUR INTEREST</a:t>
            </a:r>
            <a:r>
              <a:rPr lang="es-AR" sz="5400" b="1" dirty="0" smtClean="0">
                <a:latin typeface="Roboto Slab" pitchFamily="2" charset="0"/>
                <a:ea typeface="Roboto Slab" pitchFamily="2" charset="0"/>
              </a:rPr>
              <a:t>!</a:t>
            </a:r>
            <a:endParaRPr lang="es-AR" sz="5400" b="1" dirty="0">
              <a:latin typeface="Roboto Slab" pitchFamily="2" charset="0"/>
              <a:ea typeface="Roboto Slab"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800</TotalTime>
  <Words>945</Words>
  <Application>Microsoft Office PowerPoint</Application>
  <PresentationFormat>Panorámica</PresentationFormat>
  <Paragraphs>73</Paragraphs>
  <Slides>5</Slides>
  <Notes>5</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vt:i4>
      </vt:variant>
    </vt:vector>
  </HeadingPairs>
  <TitlesOfParts>
    <vt:vector size="13" baseType="lpstr">
      <vt:lpstr>Alte Haas Grotesk</vt:lpstr>
      <vt:lpstr>Arial</vt:lpstr>
      <vt:lpstr>Bahnschrift Light</vt:lpstr>
      <vt:lpstr>Calibri</vt:lpstr>
      <vt:lpstr>Cambria</vt:lpstr>
      <vt:lpstr>Compacta Bd BT</vt:lpstr>
      <vt:lpstr>Roboto Slab</vt:lpstr>
      <vt:lpstr>Tema de Office</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Valeria Hurley</dc:creator>
  <cp:lastModifiedBy>Usuario de Windows</cp:lastModifiedBy>
  <cp:revision>23</cp:revision>
  <dcterms:created xsi:type="dcterms:W3CDTF">2020-08-11T15:02:46Z</dcterms:created>
  <dcterms:modified xsi:type="dcterms:W3CDTF">2020-11-12T22:33:13Z</dcterms:modified>
</cp:coreProperties>
</file>