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24382413"/>
  <p:notesSz cx="6858000" cy="9144000"/>
  <p:defaultTextStyle>
    <a:defPPr>
      <a:defRPr lang="es-AR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68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044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534" y="-72"/>
      </p:cViewPr>
      <p:guideLst>
        <p:guide orient="horz" pos="768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183913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388772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32244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57511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283369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292790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376131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413055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209236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20950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140303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143"/>
            <a:ext cx="11830050" cy="4712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0689"/>
            <a:ext cx="11830050" cy="15470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9655E-A4E2-4841-AEDD-3A957E421835}" type="datetimeFigureOut">
              <a:rPr lang="es-AR" smtClean="0"/>
              <a:pPr/>
              <a:t>26/09/2019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1BA7E-4705-41CB-A859-103C46BE2A81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10577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42" y="211425"/>
            <a:ext cx="13098522" cy="217254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22378" y="2578062"/>
            <a:ext cx="13086385" cy="19043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1800" b="1" dirty="0" smtClean="0"/>
              <a:t>EFECTO DEL PRUCALOPRIDE ANTE LA AGRESIÓN DE LA MUCOSA GÁSTRICA POR ETANOL EN RATAS.</a:t>
            </a:r>
            <a:br>
              <a:rPr lang="es-ES" sz="1800" b="1" dirty="0" smtClean="0"/>
            </a:br>
            <a:r>
              <a:rPr lang="es-ES" sz="1200" dirty="0" smtClean="0"/>
              <a:t/>
            </a:r>
            <a:br>
              <a:rPr lang="es-ES" sz="1200" dirty="0" smtClean="0"/>
            </a:br>
            <a:r>
              <a:rPr lang="es-ES" sz="1800" dirty="0" smtClean="0"/>
              <a:t>  </a:t>
            </a:r>
            <a:r>
              <a:rPr lang="es-ES" sz="1800" dirty="0" err="1" smtClean="0"/>
              <a:t>Bedini</a:t>
            </a:r>
            <a:r>
              <a:rPr lang="es-ES" sz="1800" dirty="0" smtClean="0"/>
              <a:t> , Oscar A ; San Miguel, Patricia ; Naves , Ariel</a:t>
            </a:r>
          </a:p>
          <a:p>
            <a:pPr algn="ctr"/>
            <a:endParaRPr lang="es-ES" sz="1800" dirty="0" smtClean="0"/>
          </a:p>
          <a:p>
            <a:pPr algn="ctr"/>
            <a:r>
              <a:rPr lang="es-ES" sz="1800" dirty="0" smtClean="0"/>
              <a:t>F.C.M – UNR</a:t>
            </a:r>
          </a:p>
          <a:p>
            <a:pPr algn="ctr"/>
            <a:r>
              <a:rPr lang="es-ES" sz="1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Rosario . </a:t>
            </a:r>
            <a:r>
              <a:rPr lang="es-ES" sz="18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Pcia</a:t>
            </a:r>
            <a:r>
              <a:rPr lang="es-ES" sz="1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. Santa Fe . Rep. Argentina.</a:t>
            </a:r>
            <a:endParaRPr lang="es-ES" sz="1125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lvl="0" algn="ctr"/>
            <a:r>
              <a:rPr lang="es-ES" sz="1575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endParaRPr lang="es-ES" sz="1575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97363" y="6412216"/>
            <a:ext cx="13086000" cy="3347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s-ES" sz="1575" b="1" kern="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Objetivo</a:t>
            </a:r>
            <a:r>
              <a:rPr lang="es-ES" sz="1400" dirty="0" smtClean="0"/>
              <a:t>:  Estudiar el efecto del </a:t>
            </a:r>
            <a:r>
              <a:rPr lang="es-ES" sz="1400" dirty="0" err="1" smtClean="0"/>
              <a:t>prucalopride</a:t>
            </a:r>
            <a:r>
              <a:rPr lang="es-ES" sz="1400" dirty="0" smtClean="0"/>
              <a:t> en la mucosa gástrica ante la agresión del etanol</a:t>
            </a:r>
            <a:endParaRPr lang="es-ES" sz="1575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97797" y="5751931"/>
            <a:ext cx="13086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n-US" sz="1575" b="1" kern="0" dirty="0" err="1" smtClean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Introducción</a:t>
            </a:r>
            <a:r>
              <a:rPr lang="en-US" sz="1575" b="1" kern="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 : </a:t>
            </a:r>
            <a:r>
              <a:rPr lang="es-ES" sz="1600" dirty="0" smtClean="0"/>
              <a:t>El </a:t>
            </a:r>
            <a:r>
              <a:rPr lang="es-ES" sz="1600" dirty="0" err="1" smtClean="0"/>
              <a:t>prucalopride</a:t>
            </a:r>
            <a:r>
              <a:rPr lang="es-ES" sz="1600" dirty="0" smtClean="0"/>
              <a:t> es una droga agonista de los receptores </a:t>
            </a:r>
            <a:r>
              <a:rPr lang="es-ES" sz="1600" dirty="0" err="1" smtClean="0"/>
              <a:t>serotoninérgicos</a:t>
            </a:r>
            <a:r>
              <a:rPr lang="es-ES" sz="1600" dirty="0" smtClean="0"/>
              <a:t>, utilizada en la clínica para el tratamiento de la constipación</a:t>
            </a:r>
            <a:endParaRPr lang="es-ES" sz="1575" kern="0" dirty="0">
              <a:solidFill>
                <a:schemeClr val="tx2">
                  <a:lumMod val="50000"/>
                </a:schemeClr>
              </a:solidFill>
              <a:cs typeface="Rockwell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72397" y="6883817"/>
            <a:ext cx="1308600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s-ES" sz="1600" b="1" kern="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Material</a:t>
            </a:r>
            <a:r>
              <a:rPr lang="es-ES" sz="1600" b="1" dirty="0" smtClean="0"/>
              <a:t> </a:t>
            </a:r>
            <a:r>
              <a:rPr lang="es-ES" sz="1600" b="1" dirty="0" smtClean="0">
                <a:latin typeface="+mj-lt"/>
              </a:rPr>
              <a:t>y Método</a:t>
            </a:r>
            <a:r>
              <a:rPr lang="es-ES" sz="1600" b="1" dirty="0" smtClean="0"/>
              <a:t>:  </a:t>
            </a:r>
            <a:r>
              <a:rPr lang="es-ES" sz="1600" dirty="0" smtClean="0"/>
              <a:t>A</a:t>
            </a:r>
            <a:r>
              <a:rPr lang="es-ES" sz="1600" b="1" dirty="0" smtClean="0"/>
              <a:t> </a:t>
            </a:r>
            <a:r>
              <a:rPr lang="es-ES" sz="1600" dirty="0" smtClean="0"/>
              <a:t>grupos </a:t>
            </a:r>
            <a:r>
              <a:rPr lang="es-ES" sz="1600" dirty="0" err="1" smtClean="0"/>
              <a:t>randomizados</a:t>
            </a:r>
            <a:r>
              <a:rPr lang="es-ES" sz="1600" dirty="0" smtClean="0"/>
              <a:t> de ratas </a:t>
            </a:r>
            <a:r>
              <a:rPr lang="es-ES" sz="1600" dirty="0" err="1" smtClean="0"/>
              <a:t>wistar</a:t>
            </a:r>
            <a:r>
              <a:rPr lang="es-ES" sz="1600" dirty="0" smtClean="0"/>
              <a:t> (n=7)250 gr, en ayunas de 24 hrs, agua ad libitum, fueron sometidas a los siguientes experimentos : a) etanol absoluto 1ml </a:t>
            </a:r>
            <a:r>
              <a:rPr lang="es-ES" sz="1600" dirty="0" err="1" smtClean="0"/>
              <a:t>intragástrico</a:t>
            </a:r>
            <a:r>
              <a:rPr lang="es-ES" sz="1600" dirty="0" smtClean="0"/>
              <a:t> (IG) 30 min, b) </a:t>
            </a:r>
            <a:r>
              <a:rPr lang="es-ES" sz="1600" dirty="0" err="1" smtClean="0"/>
              <a:t>prucalopride</a:t>
            </a:r>
            <a:r>
              <a:rPr lang="es-ES" sz="1600" dirty="0" smtClean="0"/>
              <a:t> 2 </a:t>
            </a:r>
            <a:r>
              <a:rPr lang="es-ES" sz="1600" dirty="0" err="1" smtClean="0"/>
              <a:t>mgr</a:t>
            </a:r>
            <a:r>
              <a:rPr lang="es-ES" sz="1600" dirty="0" smtClean="0"/>
              <a:t>/kg (I.G) 60 min, c) </a:t>
            </a:r>
            <a:r>
              <a:rPr lang="es-ES" sz="1600" dirty="0" err="1" smtClean="0"/>
              <a:t>prucalopride</a:t>
            </a:r>
            <a:r>
              <a:rPr lang="es-ES" sz="1600" dirty="0" smtClean="0"/>
              <a:t> 2 </a:t>
            </a:r>
            <a:r>
              <a:rPr lang="es-ES" sz="1600" dirty="0" err="1" smtClean="0"/>
              <a:t>mgr</a:t>
            </a:r>
            <a:r>
              <a:rPr lang="es-ES" sz="1600" dirty="0" smtClean="0"/>
              <a:t>/kg IG, a los 60 min etanol IG. durante 30 min. Luego las ratas fueron sacrificadas, previa anestesia con éter. Se extirpó el estómago, se realizó su apertura por curvatura mayor , se tabuló el porcentaje (%) de área necrótica de la mucosa gástrica por planimetría y se obtuvieron cortes para histopatología Se realizó tinción con H.E. Para la evaluación estadística se utilizó la “t” de </a:t>
            </a:r>
            <a:r>
              <a:rPr lang="es-ES" sz="1600" dirty="0" err="1" smtClean="0"/>
              <a:t>student</a:t>
            </a:r>
            <a:r>
              <a:rPr lang="es-ES" sz="1600" dirty="0" smtClean="0"/>
              <a:t>. </a:t>
            </a: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54000" y="8394700"/>
            <a:ext cx="13106400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s-ES" sz="1575" b="1" kern="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Resultados : </a:t>
            </a: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r>
              <a:rPr lang="es-ES" sz="1575" kern="0" dirty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46997" y="10102587"/>
            <a:ext cx="13086000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s-ES" sz="1575" b="1" kern="0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Conclusión : </a:t>
            </a: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r>
              <a:rPr lang="es-ES" sz="1575" kern="0" dirty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266700" y="8688458"/>
            <a:ext cx="1295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a) etanol absoluto IG 30 min : 35.5 ± 5.5 b) </a:t>
            </a:r>
            <a:r>
              <a:rPr lang="es-ES" sz="1600" dirty="0" err="1" smtClean="0"/>
              <a:t>prucalopride</a:t>
            </a:r>
            <a:r>
              <a:rPr lang="es-ES" sz="1600" dirty="0" smtClean="0"/>
              <a:t> 2 </a:t>
            </a:r>
            <a:r>
              <a:rPr lang="es-ES" sz="1600" dirty="0" err="1" smtClean="0"/>
              <a:t>mgr</a:t>
            </a:r>
            <a:r>
              <a:rPr lang="es-ES" sz="1600" dirty="0" smtClean="0"/>
              <a:t>/kg (I.G) 60 min : 0.5 ± 0.2 c) </a:t>
            </a:r>
            <a:r>
              <a:rPr lang="es-ES" sz="1600" dirty="0" err="1" smtClean="0"/>
              <a:t>prucalopride</a:t>
            </a:r>
            <a:r>
              <a:rPr lang="es-ES" sz="1600" dirty="0" smtClean="0"/>
              <a:t> 2 </a:t>
            </a:r>
            <a:r>
              <a:rPr lang="es-ES" sz="1600" dirty="0" err="1" smtClean="0"/>
              <a:t>mgr</a:t>
            </a:r>
            <a:r>
              <a:rPr lang="es-ES" sz="1600" dirty="0" smtClean="0"/>
              <a:t>/kg IG, a los 60 min etanol IG. durante 30 min : 7.5 ± 2.5 . Anatomía patológica: c) Se observaron aisladas áreas de desprendimiento del epitelio superficial con mantenimiento de la estructura glandular. </a:t>
            </a:r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228600" y="10364858"/>
            <a:ext cx="131064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err="1" smtClean="0"/>
              <a:t>Prucalopride</a:t>
            </a:r>
            <a:r>
              <a:rPr lang="es-ES" sz="1600" dirty="0" smtClean="0"/>
              <a:t> se comportó como una droga protectora de la mucosa gástrica ante la agresión del etanol, sugiriendo la participación de los receptores </a:t>
            </a:r>
            <a:r>
              <a:rPr lang="es-ES" sz="1600" dirty="0" err="1" smtClean="0"/>
              <a:t>serotoninérgicos</a:t>
            </a:r>
            <a:r>
              <a:rPr lang="es-ES" sz="1600" dirty="0" smtClean="0"/>
              <a:t> en el mecanismo de protección de la mucosa gástrica en ratas.</a:t>
            </a:r>
            <a:br>
              <a:rPr lang="es-ES" sz="1600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1026" name="Picture 2" descr="C:\Documents and Settings\Usuario\Mis documentos\Mis imágenes\etanol testi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1137" y="11823700"/>
            <a:ext cx="4897437" cy="8703089"/>
          </a:xfrm>
          <a:prstGeom prst="rect">
            <a:avLst/>
          </a:prstGeom>
          <a:noFill/>
        </p:spPr>
      </p:pic>
      <p:pic>
        <p:nvPicPr>
          <p:cNvPr id="1027" name="Picture 3" descr="E:\prucalopride\IMG-20181207-WA002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37100" y="11834812"/>
            <a:ext cx="5105400" cy="3836988"/>
          </a:xfrm>
          <a:prstGeom prst="rect">
            <a:avLst/>
          </a:prstGeom>
          <a:noFill/>
        </p:spPr>
      </p:pic>
      <p:pic>
        <p:nvPicPr>
          <p:cNvPr id="1028" name="Picture 4" descr="E:\prucalopride\IMG-20181207-WA002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15778162"/>
            <a:ext cx="5039784" cy="37798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162559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299</Words>
  <Application>Microsoft Office PowerPoint</Application>
  <PresentationFormat>Personalizado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Lucía Senorans</dc:creator>
  <cp:lastModifiedBy>Oscar</cp:lastModifiedBy>
  <cp:revision>6</cp:revision>
  <dcterms:created xsi:type="dcterms:W3CDTF">2019-08-05T18:41:14Z</dcterms:created>
  <dcterms:modified xsi:type="dcterms:W3CDTF">2019-09-26T23:14:14Z</dcterms:modified>
</cp:coreProperties>
</file>