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70" r:id="rId12"/>
    <p:sldId id="265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7BD9307-2B11-412D-9B9F-983993FE3C6D}" type="datetimeFigureOut">
              <a:rPr lang="es-AR" smtClean="0"/>
              <a:pPr/>
              <a:t>24/08/2018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AFEB28C-ABE6-4CC4-BB2E-31E3DE342D2B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8062664" cy="5400599"/>
          </a:xfrm>
        </p:spPr>
        <p:txBody>
          <a:bodyPr/>
          <a:lstStyle/>
          <a:p>
            <a:pPr algn="ctr"/>
            <a:r>
              <a:rPr lang="es-AR" sz="6000" b="1" u="sng" dirty="0" smtClean="0"/>
              <a:t>Pancreatitis Aguda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Dr.Williams G Sanchi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Signos pronósticos de Ranson</a:t>
            </a:r>
            <a:endParaRPr lang="es-AR" dirty="0"/>
          </a:p>
        </p:txBody>
      </p:sp>
      <p:pic>
        <p:nvPicPr>
          <p:cNvPr id="4" name="3 Marcador de contenido" descr="Sin títul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052736"/>
            <a:ext cx="7128791" cy="559785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000" dirty="0" smtClean="0"/>
              <a:t>Criterios pronósticos de Glasgow</a:t>
            </a:r>
            <a:endParaRPr lang="es-AR" sz="4000" dirty="0"/>
          </a:p>
        </p:txBody>
      </p:sp>
      <p:pic>
        <p:nvPicPr>
          <p:cNvPr id="4" name="3 Marcador de contenido" descr="ju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060121"/>
            <a:ext cx="6912768" cy="4498459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APACHE II</a:t>
            </a:r>
            <a:br>
              <a:rPr lang="es-AR" dirty="0" smtClean="0"/>
            </a:br>
            <a:r>
              <a:rPr lang="es-AR" sz="2200" dirty="0" smtClean="0"/>
              <a:t>Acute Physiology And Chronic Health Evaluation </a:t>
            </a:r>
            <a:br>
              <a:rPr lang="es-AR" sz="2200" dirty="0" smtClean="0"/>
            </a:br>
            <a:r>
              <a:rPr lang="es-ES" sz="2400" dirty="0" smtClean="0"/>
              <a:t>Fisiología aguda y crónica Evaluación de la Salud</a:t>
            </a:r>
            <a:endParaRPr lang="es-AR" sz="2400" dirty="0"/>
          </a:p>
        </p:txBody>
      </p:sp>
      <p:pic>
        <p:nvPicPr>
          <p:cNvPr id="6" name="5 Marcador de contenido" descr="001_clip_image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1343" y="1700808"/>
            <a:ext cx="8832657" cy="48245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AR" sz="2400" dirty="0" smtClean="0"/>
              <a:t>Injuria pancreática</a:t>
            </a:r>
          </a:p>
          <a:p>
            <a:pPr algn="ctr">
              <a:buNone/>
            </a:pPr>
            <a:endParaRPr lang="es-AR" sz="2400" dirty="0" smtClean="0"/>
          </a:p>
          <a:p>
            <a:pPr algn="ctr">
              <a:buNone/>
            </a:pPr>
            <a:r>
              <a:rPr lang="es-AR" sz="2400" dirty="0" smtClean="0"/>
              <a:t>Respuesta Inflamatoria</a:t>
            </a:r>
          </a:p>
          <a:p>
            <a:pPr>
              <a:buNone/>
            </a:pPr>
            <a:endParaRPr lang="es-AR" sz="2400" dirty="0" smtClean="0"/>
          </a:p>
          <a:p>
            <a:pPr>
              <a:buNone/>
            </a:pPr>
            <a:r>
              <a:rPr lang="es-AR" sz="2400" dirty="0" smtClean="0"/>
              <a:t>Sobrevida inicial                                     Muerte temprana</a:t>
            </a:r>
          </a:p>
          <a:p>
            <a:pPr>
              <a:buNone/>
            </a:pPr>
            <a:endParaRPr lang="es-AR" sz="2400" dirty="0" smtClean="0"/>
          </a:p>
          <a:p>
            <a:pPr>
              <a:buNone/>
            </a:pPr>
            <a:r>
              <a:rPr lang="es-AR" sz="2400" dirty="0" smtClean="0"/>
              <a:t>Desactivación inflamatoria                  Inflamación persistente</a:t>
            </a:r>
          </a:p>
          <a:p>
            <a:pPr>
              <a:buNone/>
            </a:pPr>
            <a:r>
              <a:rPr lang="es-AR" sz="2000" dirty="0" smtClean="0"/>
              <a:t>                                                                          (necrosis estéril o infectada)</a:t>
            </a:r>
          </a:p>
          <a:p>
            <a:pPr>
              <a:buNone/>
            </a:pPr>
            <a:endParaRPr lang="es-AR" sz="2400" dirty="0" smtClean="0"/>
          </a:p>
          <a:p>
            <a:pPr>
              <a:buNone/>
            </a:pPr>
            <a:r>
              <a:rPr lang="es-AR" sz="2400" dirty="0" smtClean="0"/>
              <a:t>Curación     Reactivación inflamatoria     Falla multiorgánica </a:t>
            </a:r>
          </a:p>
          <a:p>
            <a:pPr>
              <a:buNone/>
            </a:pPr>
            <a:r>
              <a:rPr lang="es-AR" sz="2400" dirty="0" smtClean="0"/>
              <a:t>                   (</a:t>
            </a:r>
            <a:r>
              <a:rPr lang="es-AR" sz="2000" dirty="0" smtClean="0"/>
              <a:t>absceso o necrosis infectada)      </a:t>
            </a:r>
          </a:p>
          <a:p>
            <a:pPr>
              <a:buNone/>
            </a:pPr>
            <a:r>
              <a:rPr lang="es-AR" sz="2400" dirty="0" smtClean="0"/>
              <a:t>                                                                    Muerte Tárdia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427984" y="54868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2411760" y="1340768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6156176" y="1268760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1763688" y="220486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>
            <a:off x="935596" y="3573016"/>
            <a:ext cx="50405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195736" y="3527904"/>
            <a:ext cx="57606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5940152" y="443711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6732240" y="3068960"/>
            <a:ext cx="0" cy="4038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6876256" y="472514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>
            <a:off x="2915816" y="2146289"/>
            <a:ext cx="244827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 flipH="1" flipV="1">
            <a:off x="3814611" y="3184775"/>
            <a:ext cx="129614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62v10n03-13117281tab0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815010"/>
            <a:ext cx="7992888" cy="5918372"/>
          </a:xfrm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2520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Criterios morfológicos</a:t>
            </a:r>
            <a:endParaRPr lang="es-A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/>
          <a:lstStyle/>
          <a:p>
            <a:r>
              <a:rPr lang="es-AR" dirty="0" smtClean="0"/>
              <a:t>TAC en pancreatitis aguda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/>
          </a:bodyPr>
          <a:lstStyle/>
          <a:p>
            <a:r>
              <a:rPr lang="es-AR" sz="2400" dirty="0" smtClean="0"/>
              <a:t>No se debe realizar en pacientes con pancreatitis aguda leve y evolución favorable.</a:t>
            </a:r>
          </a:p>
          <a:p>
            <a:r>
              <a:rPr lang="es-AR" sz="2400" dirty="0" smtClean="0"/>
              <a:t>Tiene alto valor predictivo para complicaciones locales en necrosis pancréatica.</a:t>
            </a:r>
          </a:p>
          <a:p>
            <a:r>
              <a:rPr lang="es-AR" sz="2400" u="sng" dirty="0" smtClean="0">
                <a:solidFill>
                  <a:srgbClr val="FFC000"/>
                </a:solidFill>
              </a:rPr>
              <a:t>Indicaciones:</a:t>
            </a:r>
          </a:p>
          <a:p>
            <a:pPr marL="578358" indent="-514350">
              <a:buAutoNum type="alphaLcParenR"/>
            </a:pPr>
            <a:r>
              <a:rPr lang="es-AR" sz="2400" dirty="0" smtClean="0"/>
              <a:t>Pacientes con abdomen agudo y diagnóstico dudoso.</a:t>
            </a:r>
          </a:p>
          <a:p>
            <a:pPr marL="578358" indent="-514350">
              <a:buAutoNum type="alphaLcParenR"/>
            </a:pPr>
            <a:r>
              <a:rPr lang="es-AR" sz="2400" dirty="0" smtClean="0"/>
              <a:t>Hiperamilasemia y abdomen agudo dudoso.</a:t>
            </a:r>
          </a:p>
          <a:p>
            <a:pPr marL="578358" indent="-514350">
              <a:buAutoNum type="alphaLcParenR"/>
            </a:pPr>
            <a:r>
              <a:rPr lang="es-AR" sz="2400" dirty="0" smtClean="0"/>
              <a:t>Pancreatitis graves.</a:t>
            </a:r>
          </a:p>
          <a:p>
            <a:pPr marL="578358" indent="-514350">
              <a:buAutoNum type="alphaLcParenR"/>
            </a:pPr>
            <a:r>
              <a:rPr lang="es-AR" sz="2400" dirty="0" smtClean="0"/>
              <a:t>Pancreatitis sin mejoría clínica después de las 48 horas.</a:t>
            </a:r>
          </a:p>
          <a:p>
            <a:pPr marL="578358" indent="-514350">
              <a:buAutoNum type="alphaLcParenR"/>
            </a:pPr>
            <a:r>
              <a:rPr lang="es-AR" sz="2400" dirty="0" smtClean="0"/>
              <a:t>Pancreatitis que muestran una mejoría clínica inicial pero luego empeora el estado clínico del paciente.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u="sng" dirty="0" smtClean="0"/>
              <a:t>Gravedad de la pancreatitis aguda</a:t>
            </a:r>
            <a:endParaRPr lang="es-AR" u="sng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r>
              <a:rPr lang="es-AR" sz="2400" dirty="0" smtClean="0">
                <a:solidFill>
                  <a:srgbClr val="92D050"/>
                </a:solidFill>
              </a:rPr>
              <a:t>Marcadores de la injuria pancreática</a:t>
            </a:r>
            <a:r>
              <a:rPr lang="es-AR" sz="2400" dirty="0" smtClean="0"/>
              <a:t>: el tripsinógeno, la fosfolipasa A 2, la proteina asociada a pancreatitis (PAP) no tienen en la actualidad aplicación clínica. El péptido activador del tripsinógeno (PAT) y el péptico activador de la carboxipeptidasa (CAPAP) se encuentran en etapa esperimental.</a:t>
            </a:r>
          </a:p>
          <a:p>
            <a:r>
              <a:rPr lang="es-AR" sz="2400" dirty="0" smtClean="0">
                <a:solidFill>
                  <a:srgbClr val="92D050"/>
                </a:solidFill>
              </a:rPr>
              <a:t>Marcadores de la actividad inmune</a:t>
            </a:r>
            <a:r>
              <a:rPr lang="es-AR" sz="2400" dirty="0" smtClean="0"/>
              <a:t>: la determinación de la interleucina 6 y 8 y el factor de necrosis tumoral (FNT) y la elastasa porlimorfonuclear (PMN) no son por ahora de aplicación clínica. La proteína C reactiva en niveles superiores a 150 mg/l es aceptada como un predictor de severidad a las 48 horas.</a:t>
            </a:r>
            <a:endParaRPr lang="es-A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666526"/>
          </a:xfrm>
        </p:spPr>
        <p:txBody>
          <a:bodyPr/>
          <a:lstStyle/>
          <a:p>
            <a:r>
              <a:rPr lang="es-AR" dirty="0" smtClean="0"/>
              <a:t>Tratamiento: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8892480" cy="5661248"/>
          </a:xfrm>
        </p:spPr>
        <p:txBody>
          <a:bodyPr>
            <a:normAutofit/>
          </a:bodyPr>
          <a:lstStyle/>
          <a:p>
            <a:r>
              <a:rPr lang="es-AR" sz="2400" dirty="0" smtClean="0"/>
              <a:t>Suspensión de la ingesta oral.</a:t>
            </a:r>
          </a:p>
          <a:p>
            <a:r>
              <a:rPr lang="es-AR" sz="2400" dirty="0" smtClean="0"/>
              <a:t>Analgesia y restitución del medio interno.</a:t>
            </a:r>
          </a:p>
          <a:p>
            <a:r>
              <a:rPr lang="es-AR" sz="2400" dirty="0" smtClean="0"/>
              <a:t>Prevención y tratamiento de las fallas orgánicas y la isquemia pancreática.</a:t>
            </a:r>
          </a:p>
          <a:p>
            <a:r>
              <a:rPr lang="es-AR" sz="2400" dirty="0" smtClean="0"/>
              <a:t>Antibioticoterapia.</a:t>
            </a:r>
          </a:p>
          <a:p>
            <a:r>
              <a:rPr lang="es-AR" sz="2400" dirty="0" smtClean="0"/>
              <a:t>Nutrición enteral y/o parenteral.</a:t>
            </a:r>
          </a:p>
          <a:p>
            <a:r>
              <a:rPr lang="es-AR" sz="2400" dirty="0" smtClean="0"/>
              <a:t>Bloqueo de la respuesta inflamatoria.</a:t>
            </a:r>
          </a:p>
          <a:p>
            <a:r>
              <a:rPr lang="es-AR" sz="2400" dirty="0" smtClean="0"/>
              <a:t>Inhibidores del factor de activación plaquetario (F.A.P – lexipafant).</a:t>
            </a:r>
          </a:p>
          <a:p>
            <a:r>
              <a:rPr lang="es-AR" sz="2400" dirty="0" smtClean="0"/>
              <a:t>Papilotomía endoscópica.</a:t>
            </a:r>
          </a:p>
          <a:p>
            <a:r>
              <a:rPr lang="es-AR" sz="2400" dirty="0" smtClean="0"/>
              <a:t>Tratamiento de la causa.</a:t>
            </a:r>
          </a:p>
          <a:p>
            <a:r>
              <a:rPr lang="es-AR" sz="2400" dirty="0" smtClean="0"/>
              <a:t>Tratamiento de las complicaciones.</a:t>
            </a:r>
          </a:p>
          <a:p>
            <a:pPr>
              <a:buNone/>
            </a:pPr>
            <a:endParaRPr lang="es-AR" sz="2400" dirty="0" smtClean="0"/>
          </a:p>
          <a:p>
            <a:endParaRPr lang="es-A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ooooo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332656"/>
            <a:ext cx="7490791" cy="6242812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08912" cy="1340768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Lesiones y complicaciones locales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AR" dirty="0" smtClean="0">
                <a:solidFill>
                  <a:srgbClr val="92D050"/>
                </a:solidFill>
              </a:rPr>
              <a:t>Lesiones locales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NECROSIS</a:t>
            </a:r>
            <a:r>
              <a:rPr lang="es-AR" dirty="0" smtClean="0"/>
              <a:t>: es un área no viable de parénquima pancreático, parcial o difusa, tipicamente asociada con necrosis peripancreática.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COLECCIÓN LÍQUIDA AGUDA</a:t>
            </a:r>
            <a:r>
              <a:rPr lang="es-AR" dirty="0" smtClean="0"/>
              <a:t>: es aquella que ocurre durante la primera semana del ataque, localizada alrededor del páncreas y sin pared fibrosa o de granulación.</a:t>
            </a:r>
          </a:p>
          <a:p>
            <a:pPr>
              <a:buNone/>
            </a:pPr>
            <a:r>
              <a:rPr lang="es-AR" dirty="0" smtClean="0">
                <a:solidFill>
                  <a:srgbClr val="92D050"/>
                </a:solidFill>
              </a:rPr>
              <a:t>Complicaciones locales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SEUDOQUISTE AGUDO</a:t>
            </a:r>
            <a:r>
              <a:rPr lang="es-AR" dirty="0" smtClean="0"/>
              <a:t>: es una colección de jugo pancreático originada en una pancreatitis aguda con más de 4 semanas de evolución,  rodeada por una pared no epitelizada y asociada generalmente a necrosis.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SEUDOQUISTE AGUDO INFECTADO</a:t>
            </a:r>
            <a:r>
              <a:rPr lang="es-AR" dirty="0" smtClean="0"/>
              <a:t>: es la presencia de gérmenes y/o pus en un seudoquiste agudo.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NECROSIS INFECTADA</a:t>
            </a:r>
            <a:r>
              <a:rPr lang="es-AR" dirty="0" smtClean="0"/>
              <a:t>: es la presencia de necrosis pancreática y peripancreática con bacteriología positiva, limites imprecisos y escaso componente líquido en un contexo clínico caracterizado por una marcada respuesta inflamatoria temprana seguida de sepsis.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FFC000"/>
                </a:solidFill>
              </a:rPr>
              <a:t>ABSCESO</a:t>
            </a:r>
            <a:r>
              <a:rPr lang="es-AR" dirty="0" smtClean="0"/>
              <a:t>: es una colección intraabdominal circunscripta de pus originada en exudados inflamatorios con mínima o ninguna necrosis asociada y por lo general ubicada lejos del páncreas.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dirty="0" smtClean="0"/>
              <a:t>Definición: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1900808"/>
          </a:xfrm>
        </p:spPr>
        <p:txBody>
          <a:bodyPr>
            <a:normAutofit/>
          </a:bodyPr>
          <a:lstStyle/>
          <a:p>
            <a:r>
              <a:rPr lang="es-AR" dirty="0" smtClean="0"/>
              <a:t>ES UN PROCESO INFLAMATORIO AGUDO DEL PÁNCREAS CON COMPROMISO VARIABLE LOCAL Y SISTÉMICO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fig10-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404664"/>
            <a:ext cx="6050275" cy="595393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a10fig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60648"/>
            <a:ext cx="6430040" cy="6264696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lllllllllllllllll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332656"/>
            <a:ext cx="7026794" cy="6183579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uuuuuuuuuuu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764704"/>
            <a:ext cx="7503123" cy="5584799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pppppppppppppppppppppppp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498578"/>
            <a:ext cx="6912768" cy="5727722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muchas gracia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476672"/>
            <a:ext cx="8028384" cy="60212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4932040" cy="1196752"/>
          </a:xfrm>
        </p:spPr>
        <p:txBody>
          <a:bodyPr/>
          <a:lstStyle/>
          <a:p>
            <a:r>
              <a:rPr lang="es-AR" dirty="0" smtClean="0"/>
              <a:t>Etiología: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Autofit/>
          </a:bodyPr>
          <a:lstStyle/>
          <a:p>
            <a:r>
              <a:rPr lang="es-AR" sz="2400" dirty="0" smtClean="0"/>
              <a:t>Litiasis biliar.</a:t>
            </a:r>
          </a:p>
          <a:p>
            <a:r>
              <a:rPr lang="es-AR" sz="2400" dirty="0" smtClean="0"/>
              <a:t>Tóxicas (alcohol, drogas, veneno).</a:t>
            </a:r>
          </a:p>
          <a:p>
            <a:r>
              <a:rPr lang="es-AR" sz="2400" dirty="0" smtClean="0"/>
              <a:t>Trauma (accidental, post-quirúrgicas, post-CPRE).</a:t>
            </a:r>
          </a:p>
          <a:p>
            <a:r>
              <a:rPr lang="es-AR" sz="2400" dirty="0" smtClean="0"/>
              <a:t>Metabólicas (hipertrigliceridemia, hipercalcemia).</a:t>
            </a:r>
          </a:p>
          <a:p>
            <a:r>
              <a:rPr lang="es-AR" sz="2400" dirty="0" smtClean="0"/>
              <a:t>Infecciosas (parásitos, virus y bacterias).</a:t>
            </a:r>
          </a:p>
          <a:p>
            <a:r>
              <a:rPr lang="es-AR" sz="2400" dirty="0" smtClean="0"/>
              <a:t>Vasculares (isquemia por cirugía cardíaca, embolias, vasculitis, HTA).</a:t>
            </a:r>
          </a:p>
          <a:p>
            <a:r>
              <a:rPr lang="es-AR" sz="2400" dirty="0" smtClean="0"/>
              <a:t>Miscelanea (porfiria, páncreas divisum, patologías periampulares).</a:t>
            </a:r>
          </a:p>
          <a:p>
            <a:r>
              <a:rPr lang="es-AR" sz="2400" dirty="0" smtClean="0"/>
              <a:t>Idiopática.</a:t>
            </a:r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Fisiopatología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Autofit/>
          </a:bodyPr>
          <a:lstStyle/>
          <a:p>
            <a:r>
              <a:rPr lang="es-AR" sz="2400" dirty="0" smtClean="0"/>
              <a:t>Hipótesis de la </a:t>
            </a:r>
            <a:r>
              <a:rPr lang="es-AR" sz="2400" dirty="0" smtClean="0">
                <a:solidFill>
                  <a:srgbClr val="92D050"/>
                </a:solidFill>
              </a:rPr>
              <a:t>autodigestión</a:t>
            </a:r>
            <a:r>
              <a:rPr lang="es-AR" sz="2400" dirty="0" smtClean="0"/>
              <a:t> local y a distancia como consecuencia de la activación enzimática a partir de la conversión del tripsinógeno en tripsina.</a:t>
            </a:r>
          </a:p>
          <a:p>
            <a:r>
              <a:rPr lang="es-AR" sz="2400" dirty="0" smtClean="0"/>
              <a:t>Lesiones locales y a distancia como consecuencia de una </a:t>
            </a:r>
            <a:r>
              <a:rPr lang="es-AR" sz="2400" dirty="0" smtClean="0">
                <a:solidFill>
                  <a:srgbClr val="92D050"/>
                </a:solidFill>
              </a:rPr>
              <a:t>respuesta inflamatoria </a:t>
            </a:r>
            <a:r>
              <a:rPr lang="es-AR" sz="2400" dirty="0" smtClean="0"/>
              <a:t>descontrolada del organismo a la injuria pancreática (activación de neutrófilos y monocitos, sobreestimulación de estas células, generación de </a:t>
            </a:r>
            <a:r>
              <a:rPr lang="es-AR" sz="2400" dirty="0" smtClean="0"/>
              <a:t>productos </a:t>
            </a:r>
            <a:r>
              <a:rPr lang="es-AR" sz="2400" dirty="0" smtClean="0"/>
              <a:t>citotóxicos, mayor inflamación y necrosis local, y nuevamente activación enzimática originándose un círculo vicioso)</a:t>
            </a:r>
          </a:p>
          <a:p>
            <a:pPr>
              <a:buNone/>
            </a:pPr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Fisiopatología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AR" dirty="0" smtClean="0">
                <a:solidFill>
                  <a:srgbClr val="92D050"/>
                </a:solidFill>
              </a:rPr>
              <a:t>Cuando la inflamación local se descontrola </a:t>
            </a:r>
            <a:r>
              <a:rPr lang="es-AR" dirty="0" smtClean="0"/>
              <a:t>pasa a nivel sistémico y se amplifica por la activación de múltiples células proinflamatorias (macrofagos de los tejidos, plaquetas y células endoteliales). Según la gravedad del ataque esta etapa puede conducir o no a disfunciones orgánicas y llevar a la muerte. </a:t>
            </a:r>
          </a:p>
          <a:p>
            <a:pPr>
              <a:buFont typeface="Wingdings" pitchFamily="2" charset="2"/>
              <a:buChar char="v"/>
            </a:pPr>
            <a:r>
              <a:rPr lang="es-AR" dirty="0" smtClean="0"/>
              <a:t>También hay teorías que explican la fisiopatología de la pancreatitis aguda a través de la activación supranormal de receptores en la zona del gatillo del revolver pancreático y duodeno perivateriano produciéndose una disrrupción del feedback enteropancreático. Estos receptores trabajarían a través de </a:t>
            </a:r>
            <a:r>
              <a:rPr lang="es-AR" u="sng" dirty="0" smtClean="0">
                <a:solidFill>
                  <a:srgbClr val="92D050"/>
                </a:solidFill>
              </a:rPr>
              <a:t>autoreflejos autonómicos</a:t>
            </a:r>
            <a:r>
              <a:rPr lang="es-AR" u="sng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s-AR" dirty="0" smtClean="0"/>
              <a:t>Colinérgicos vagales que contribuyen a la estimulación supramáxima del pancreón.</a:t>
            </a:r>
          </a:p>
          <a:p>
            <a:pPr>
              <a:buFont typeface="Wingdings" pitchFamily="2" charset="2"/>
              <a:buChar char="ü"/>
            </a:pPr>
            <a:r>
              <a:rPr lang="es-AR" dirty="0" smtClean="0"/>
              <a:t>Simpático isquémico, shunt A-V con la consiguiente isquémia glandular.</a:t>
            </a:r>
          </a:p>
          <a:p>
            <a:pPr>
              <a:buFont typeface="Wingdings" pitchFamily="2" charset="2"/>
              <a:buChar char="ü"/>
            </a:pPr>
            <a:r>
              <a:rPr lang="es-AR" dirty="0" smtClean="0"/>
              <a:t>Inhibidor secretorio (bloqueo de la secreción enzimática)</a:t>
            </a:r>
          </a:p>
          <a:p>
            <a:pPr>
              <a:buFont typeface="Wingdings" pitchFamily="2" charset="2"/>
              <a:buChar char="ü"/>
            </a:pPr>
            <a:r>
              <a:rPr lang="es-AR" dirty="0" smtClean="0"/>
              <a:t>Seudoxómico se genera en base a la liberación de diversos neurotrasmisores.</a:t>
            </a:r>
          </a:p>
          <a:p>
            <a:pPr>
              <a:buNone/>
            </a:pPr>
            <a:r>
              <a:rPr lang="es-AR" dirty="0" smtClean="0"/>
              <a:t>      Cuando el número de receptores involucrados y la intensidad de su activación alcanzan niveles supranormales se libera la cascada inflamatoria con el consiguiente daño glandular y sistémico.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3563888" cy="108012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Diagnóstico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Autofit/>
          </a:bodyPr>
          <a:lstStyle/>
          <a:p>
            <a:r>
              <a:rPr lang="es-AR" sz="2000" dirty="0" smtClean="0">
                <a:solidFill>
                  <a:srgbClr val="92D050"/>
                </a:solidFill>
              </a:rPr>
              <a:t>Cuadro clínico</a:t>
            </a:r>
            <a:r>
              <a:rPr lang="es-AR" sz="2000" dirty="0" smtClean="0"/>
              <a:t>: dolor abdominal, nauseas, vómitos, fiebre, distensión abdominal, ictericia, shock, dificultad respiratoria, melena, hematemesis y tetania.</a:t>
            </a:r>
          </a:p>
          <a:p>
            <a:r>
              <a:rPr lang="es-AR" sz="2000" dirty="0" smtClean="0">
                <a:solidFill>
                  <a:srgbClr val="92D050"/>
                </a:solidFill>
              </a:rPr>
              <a:t>Interrogatorio</a:t>
            </a:r>
            <a:r>
              <a:rPr lang="es-AR" sz="2000" dirty="0" smtClean="0"/>
              <a:t> en busca de causas de pancreatitis aguda y antecedentes del paciente.</a:t>
            </a:r>
          </a:p>
          <a:p>
            <a:r>
              <a:rPr lang="es-AR" sz="2000" dirty="0" smtClean="0">
                <a:solidFill>
                  <a:srgbClr val="92D050"/>
                </a:solidFill>
              </a:rPr>
              <a:t>Sospecha</a:t>
            </a:r>
            <a:r>
              <a:rPr lang="es-AR" sz="2000" dirty="0" smtClean="0"/>
              <a:t> de pancreatitis aguda.</a:t>
            </a:r>
          </a:p>
          <a:p>
            <a:r>
              <a:rPr lang="es-AR" sz="2000" dirty="0" smtClean="0">
                <a:solidFill>
                  <a:srgbClr val="92D050"/>
                </a:solidFill>
              </a:rPr>
              <a:t>Laboratorio</a:t>
            </a:r>
            <a:r>
              <a:rPr lang="es-AR" sz="2000" dirty="0" smtClean="0"/>
              <a:t> (amilasemia). La proteina C reactiva la LDH, la alfa 1 antitripsina y la alfa 2 macro globulina al igual que las lipasas no son fundamentales para el diagnóstico.</a:t>
            </a:r>
          </a:p>
          <a:p>
            <a:r>
              <a:rPr lang="es-AR" sz="2000" dirty="0" smtClean="0">
                <a:solidFill>
                  <a:srgbClr val="92D050"/>
                </a:solidFill>
              </a:rPr>
              <a:t>Métodos por imágenes </a:t>
            </a:r>
            <a:r>
              <a:rPr lang="es-AR" sz="2000" dirty="0" smtClean="0"/>
              <a:t>(ecografía y TAC ).</a:t>
            </a:r>
          </a:p>
          <a:p>
            <a:r>
              <a:rPr lang="es-AR" sz="2000" dirty="0" smtClean="0">
                <a:solidFill>
                  <a:srgbClr val="92D050"/>
                </a:solidFill>
              </a:rPr>
              <a:t>Causas no pancreáticas</a:t>
            </a:r>
            <a:r>
              <a:rPr lang="es-AR" sz="2000" dirty="0" smtClean="0"/>
              <a:t> de hiperamilasemia (</a:t>
            </a:r>
            <a:r>
              <a:rPr lang="es-AR" sz="2000" dirty="0" smtClean="0"/>
              <a:t>colecistitis </a:t>
            </a:r>
            <a:r>
              <a:rPr lang="es-AR" sz="2000" dirty="0" smtClean="0"/>
              <a:t>aguda, coledocolitiasis, ileo, infarto mesentérico, aneurisma de aorta roto , embarazo ectópico, parotiditis, politraumatismos)</a:t>
            </a:r>
          </a:p>
          <a:p>
            <a:pPr>
              <a:buNone/>
            </a:pPr>
            <a:endParaRPr lang="es-A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6372200" cy="1340768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Valoración de la gravedad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es-AR" sz="2400" dirty="0" smtClean="0">
                <a:solidFill>
                  <a:srgbClr val="92D050"/>
                </a:solidFill>
              </a:rPr>
              <a:t>Pancreatitis aguda leve</a:t>
            </a:r>
            <a:r>
              <a:rPr lang="es-AR" sz="2400" dirty="0" smtClean="0"/>
              <a:t>: proceso inflamatorio pancreático agudo con escasa o mínima repercusión sistémica, caracterizado por una respuesta rápida a la terapia médica con resolución pronta de las manifestaciones clínicas y anormalidades del laboratorio</a:t>
            </a:r>
          </a:p>
          <a:p>
            <a:r>
              <a:rPr lang="es-AR" sz="2400" dirty="0" smtClean="0">
                <a:solidFill>
                  <a:srgbClr val="92D050"/>
                </a:solidFill>
              </a:rPr>
              <a:t>Pancreatitis aguda grave</a:t>
            </a:r>
            <a:r>
              <a:rPr lang="es-AR" sz="2400" dirty="0" smtClean="0"/>
              <a:t>: se la define como aquella que presenta complicaciones locales y/o sistémicas (shock, insuficiencia renal, insuficiencia pulmonal, hemorragia digestiva). Tres o más criterios de Ranson al comienzo del ataque u ocho o más criterios APACHE II en cualquier momento durante el curso de la pancreatitis indica una pancreatitis aguda grave.</a:t>
            </a:r>
            <a:endParaRPr 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666526"/>
          </a:xfrm>
        </p:spPr>
        <p:txBody>
          <a:bodyPr/>
          <a:lstStyle/>
          <a:p>
            <a:r>
              <a:rPr lang="es-AR" dirty="0" smtClean="0"/>
              <a:t>Factores pronósticos de la pancreatitis aguda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r>
              <a:rPr lang="es-AR" sz="2000" u="sng" dirty="0" smtClean="0">
                <a:solidFill>
                  <a:srgbClr val="92D050"/>
                </a:solidFill>
              </a:rPr>
              <a:t>Múltiples: </a:t>
            </a:r>
            <a:r>
              <a:rPr lang="es-AR" sz="2000" dirty="0" smtClean="0"/>
              <a:t>sobre la base de variables específicas clínicas y biológicas de aplicación general.</a:t>
            </a:r>
          </a:p>
          <a:p>
            <a:r>
              <a:rPr lang="es-AR" sz="2000" u="sng" dirty="0" smtClean="0">
                <a:solidFill>
                  <a:srgbClr val="92D050"/>
                </a:solidFill>
              </a:rPr>
              <a:t>Individuales: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Enzimas pancreaticas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Reactantes de </a:t>
            </a:r>
            <a:r>
              <a:rPr lang="es-AR" sz="2000" dirty="0" smtClean="0"/>
              <a:t>fase </a:t>
            </a:r>
            <a:r>
              <a:rPr lang="es-AR" sz="2000" dirty="0" smtClean="0"/>
              <a:t>aguda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Líquido peritoneal 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Estudios por imágenes  </a:t>
            </a:r>
          </a:p>
          <a:p>
            <a:pPr marL="578358" indent="-514350">
              <a:buFont typeface="Wingdings" pitchFamily="2" charset="2"/>
              <a:buChar char="v"/>
            </a:pPr>
            <a:r>
              <a:rPr lang="es-AR" sz="2000" dirty="0" smtClean="0">
                <a:solidFill>
                  <a:srgbClr val="FFC000"/>
                </a:solidFill>
              </a:rPr>
              <a:t>A la gravedad de una pancreatitis aguda la determinan: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La magnitud de la respuesta inflamatoria inicial.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Etiología del ataque.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Extensión y localización de la necrosis.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Presencia de infección.</a:t>
            </a:r>
          </a:p>
          <a:p>
            <a:pPr marL="578358" indent="-514350">
              <a:buAutoNum type="alphaLcParenR"/>
            </a:pPr>
            <a:r>
              <a:rPr lang="es-AR" sz="2000" dirty="0" smtClean="0"/>
              <a:t>Reserva fisiológica del paciente (obesidad,edad patologías previas etc..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8460432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> </a:t>
            </a:r>
            <a:br>
              <a:rPr lang="es-AR" dirty="0" smtClean="0"/>
            </a:br>
            <a:r>
              <a:rPr lang="es-AR" dirty="0" smtClean="0"/>
              <a:t>Criterios pronósticos de Ranson </a:t>
            </a:r>
            <a:br>
              <a:rPr lang="es-AR" dirty="0" smtClean="0"/>
            </a:br>
            <a:endParaRPr lang="es-AR" dirty="0"/>
          </a:p>
        </p:txBody>
      </p:sp>
      <p:pic>
        <p:nvPicPr>
          <p:cNvPr id="6" name="5 Marcador de contenido" descr="TABLA%~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692696"/>
            <a:ext cx="6768752" cy="58326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283</TotalTime>
  <Words>1088</Words>
  <Application>Microsoft Office PowerPoint</Application>
  <PresentationFormat>Presentación en pantalla (4:3)</PresentationFormat>
  <Paragraphs>95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Brío</vt:lpstr>
      <vt:lpstr>Pancreatitis Aguda Dr.Williams G Sanchi</vt:lpstr>
      <vt:lpstr>Definición:</vt:lpstr>
      <vt:lpstr>Etiología:</vt:lpstr>
      <vt:lpstr>Fisiopatología</vt:lpstr>
      <vt:lpstr>Fisiopatología</vt:lpstr>
      <vt:lpstr>Diagnóstico</vt:lpstr>
      <vt:lpstr>Valoración de la gravedad</vt:lpstr>
      <vt:lpstr>Factores pronósticos de la pancreatitis aguda</vt:lpstr>
      <vt:lpstr>  Criterios pronósticos de Ranson  </vt:lpstr>
      <vt:lpstr>Signos pronósticos de Ranson</vt:lpstr>
      <vt:lpstr>Criterios pronósticos de Glasgow</vt:lpstr>
      <vt:lpstr>APACHE II Acute Physiology And Chronic Health Evaluation  Fisiología aguda y crónica Evaluación de la Salud</vt:lpstr>
      <vt:lpstr>Presentación de PowerPoint</vt:lpstr>
      <vt:lpstr>Criterios morfológicos</vt:lpstr>
      <vt:lpstr>TAC en pancreatitis aguda</vt:lpstr>
      <vt:lpstr>Gravedad de la pancreatitis aguda</vt:lpstr>
      <vt:lpstr>Tratamiento:</vt:lpstr>
      <vt:lpstr>Presentación de PowerPoint</vt:lpstr>
      <vt:lpstr>Lesiones y complicaciones locales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Pancreatitis Aguda</dc:title>
  <dc:creator>eli</dc:creator>
  <cp:lastModifiedBy>Gustavo</cp:lastModifiedBy>
  <cp:revision>40</cp:revision>
  <dcterms:created xsi:type="dcterms:W3CDTF">2012-10-21T23:12:03Z</dcterms:created>
  <dcterms:modified xsi:type="dcterms:W3CDTF">2018-08-25T01:58:27Z</dcterms:modified>
</cp:coreProperties>
</file>